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Montserrat" charset="1" panose="00000500000000000000"/>
      <p:regular r:id="rId12"/>
    </p:embeddedFont>
    <p:embeddedFont>
      <p:font typeface="Garet Bold" charset="1" panose="00000000000000000000"/>
      <p:regular r:id="rId13"/>
    </p:embeddedFont>
    <p:embeddedFont>
      <p:font typeface="Aileron" charset="1" panose="000005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 Id="rId9"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svg" Type="http://schemas.openxmlformats.org/officeDocument/2006/relationships/image"/><Relationship Id="rId2" Target="../media/image2.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sp>
        <p:nvSpPr>
          <p:cNvPr name="TextBox 3" id="3"/>
          <p:cNvSpPr txBox="true"/>
          <p:nvPr/>
        </p:nvSpPr>
        <p:spPr>
          <a:xfrm rot="0">
            <a:off x="2623191" y="7700652"/>
            <a:ext cx="13656469" cy="877570"/>
          </a:xfrm>
          <a:prstGeom prst="rect">
            <a:avLst/>
          </a:prstGeom>
        </p:spPr>
        <p:txBody>
          <a:bodyPr anchor="t" rtlCol="false" tIns="0" lIns="0" bIns="0" rIns="0">
            <a:spAutoFit/>
          </a:bodyPr>
          <a:lstStyle/>
          <a:p>
            <a:pPr algn="ctr">
              <a:lnSpc>
                <a:spcPts val="7279"/>
              </a:lnSpc>
            </a:pPr>
            <a:r>
              <a:rPr lang="en-US" sz="5199">
                <a:solidFill>
                  <a:srgbClr val="FFFFFF"/>
                </a:solidFill>
                <a:latin typeface="Montserrat"/>
                <a:ea typeface="Montserrat"/>
                <a:cs typeface="Montserrat"/>
                <a:sym typeface="Montserrat"/>
              </a:rPr>
              <a:t>Grant Proposal for Globalytics Hackathon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grpSp>
        <p:nvGrpSpPr>
          <p:cNvPr name="Group 3" id="3"/>
          <p:cNvGrpSpPr/>
          <p:nvPr/>
        </p:nvGrpSpPr>
        <p:grpSpPr>
          <a:xfrm rot="0">
            <a:off x="2107958" y="3514811"/>
            <a:ext cx="7036042" cy="4556902"/>
            <a:chOff x="0" y="0"/>
            <a:chExt cx="1808129" cy="1171037"/>
          </a:xfrm>
        </p:grpSpPr>
        <p:sp>
          <p:nvSpPr>
            <p:cNvPr name="Freeform 4" id="4"/>
            <p:cNvSpPr/>
            <p:nvPr/>
          </p:nvSpPr>
          <p:spPr>
            <a:xfrm flipH="false" flipV="false" rot="0">
              <a:off x="0" y="0"/>
              <a:ext cx="1808129" cy="1171037"/>
            </a:xfrm>
            <a:custGeom>
              <a:avLst/>
              <a:gdLst/>
              <a:ahLst/>
              <a:cxnLst/>
              <a:rect r="r" b="b" t="t" l="l"/>
              <a:pathLst>
                <a:path h="1171037" w="1808129">
                  <a:moveTo>
                    <a:pt x="18705" y="0"/>
                  </a:moveTo>
                  <a:lnTo>
                    <a:pt x="1789424" y="0"/>
                  </a:lnTo>
                  <a:cubicBezTo>
                    <a:pt x="1799754" y="0"/>
                    <a:pt x="1808129" y="8375"/>
                    <a:pt x="1808129" y="18705"/>
                  </a:cubicBezTo>
                  <a:lnTo>
                    <a:pt x="1808129" y="1152332"/>
                  </a:lnTo>
                  <a:cubicBezTo>
                    <a:pt x="1808129" y="1162662"/>
                    <a:pt x="1799754" y="1171037"/>
                    <a:pt x="1789424" y="1171037"/>
                  </a:cubicBezTo>
                  <a:lnTo>
                    <a:pt x="18705" y="1171037"/>
                  </a:lnTo>
                  <a:cubicBezTo>
                    <a:pt x="8375" y="1171037"/>
                    <a:pt x="0" y="1162662"/>
                    <a:pt x="0" y="1152332"/>
                  </a:cubicBezTo>
                  <a:lnTo>
                    <a:pt x="0" y="18705"/>
                  </a:lnTo>
                  <a:cubicBezTo>
                    <a:pt x="0" y="8375"/>
                    <a:pt x="8375" y="0"/>
                    <a:pt x="18705" y="0"/>
                  </a:cubicBezTo>
                  <a:close/>
                </a:path>
              </a:pathLst>
            </a:custGeom>
            <a:solidFill>
              <a:srgbClr val="154165">
                <a:alpha val="51765"/>
              </a:srgbClr>
            </a:solidFill>
          </p:spPr>
        </p:sp>
        <p:sp>
          <p:nvSpPr>
            <p:cNvPr name="TextBox 5" id="5"/>
            <p:cNvSpPr txBox="true"/>
            <p:nvPr/>
          </p:nvSpPr>
          <p:spPr>
            <a:xfrm>
              <a:off x="0" y="-28575"/>
              <a:ext cx="1808129" cy="1199612"/>
            </a:xfrm>
            <a:prstGeom prst="rect">
              <a:avLst/>
            </a:prstGeom>
          </p:spPr>
          <p:txBody>
            <a:bodyPr anchor="ctr" rtlCol="false" tIns="50800" lIns="50800" bIns="50800" rIns="50800"/>
            <a:lstStyle/>
            <a:p>
              <a:pPr algn="ctr">
                <a:lnSpc>
                  <a:spcPts val="2377"/>
                </a:lnSpc>
              </a:pPr>
            </a:p>
          </p:txBody>
        </p:sp>
      </p:grpSp>
      <p:sp>
        <p:nvSpPr>
          <p:cNvPr name="Freeform 6" id="6"/>
          <p:cNvSpPr/>
          <p:nvPr/>
        </p:nvSpPr>
        <p:spPr>
          <a:xfrm flipH="false" flipV="false" rot="0">
            <a:off x="4185835" y="235721"/>
            <a:ext cx="9946954" cy="383766"/>
          </a:xfrm>
          <a:custGeom>
            <a:avLst/>
            <a:gdLst/>
            <a:ahLst/>
            <a:cxnLst/>
            <a:rect r="r" b="b" t="t" l="l"/>
            <a:pathLst>
              <a:path h="383766" w="9946954">
                <a:moveTo>
                  <a:pt x="0" y="0"/>
                </a:moveTo>
                <a:lnTo>
                  <a:pt x="9946954" y="0"/>
                </a:lnTo>
                <a:lnTo>
                  <a:pt x="9946954" y="383765"/>
                </a:lnTo>
                <a:lnTo>
                  <a:pt x="0" y="383765"/>
                </a:lnTo>
                <a:lnTo>
                  <a:pt x="0" y="0"/>
                </a:lnTo>
                <a:close/>
              </a:path>
            </a:pathLst>
          </a:custGeom>
          <a:blipFill>
            <a:blip r:embed="rId3"/>
            <a:stretch>
              <a:fillRect l="0" t="0" r="-388" b="-803267"/>
            </a:stretch>
          </a:blipFill>
        </p:spPr>
      </p:sp>
      <p:grpSp>
        <p:nvGrpSpPr>
          <p:cNvPr name="Group 7" id="7"/>
          <p:cNvGrpSpPr/>
          <p:nvPr/>
        </p:nvGrpSpPr>
        <p:grpSpPr>
          <a:xfrm rot="0">
            <a:off x="5155519" y="9704975"/>
            <a:ext cx="7976962" cy="582025"/>
            <a:chOff x="0" y="0"/>
            <a:chExt cx="10635949" cy="776034"/>
          </a:xfrm>
        </p:grpSpPr>
        <p:sp>
          <p:nvSpPr>
            <p:cNvPr name="Freeform 8" id="8"/>
            <p:cNvSpPr/>
            <p:nvPr/>
          </p:nvSpPr>
          <p:spPr>
            <a:xfrm flipH="false" flipV="false" rot="0">
              <a:off x="0" y="0"/>
              <a:ext cx="5297558" cy="649751"/>
            </a:xfrm>
            <a:custGeom>
              <a:avLst/>
              <a:gdLst/>
              <a:ahLst/>
              <a:cxnLst/>
              <a:rect r="r" b="b" t="t" l="l"/>
              <a:pathLst>
                <a:path h="649751" w="5297558">
                  <a:moveTo>
                    <a:pt x="0" y="0"/>
                  </a:moveTo>
                  <a:lnTo>
                    <a:pt x="5297558" y="0"/>
                  </a:lnTo>
                  <a:lnTo>
                    <a:pt x="5297558" y="649751"/>
                  </a:lnTo>
                  <a:lnTo>
                    <a:pt x="0" y="649751"/>
                  </a:lnTo>
                  <a:lnTo>
                    <a:pt x="0" y="0"/>
                  </a:lnTo>
                  <a:close/>
                </a:path>
              </a:pathLst>
            </a:custGeom>
            <a:blipFill>
              <a:blip r:embed="rId4"/>
              <a:stretch>
                <a:fillRect l="-4556" t="-27462" r="0" b="-122645"/>
              </a:stretch>
            </a:blipFill>
          </p:spPr>
        </p:sp>
        <p:sp>
          <p:nvSpPr>
            <p:cNvPr name="Freeform 9" id="9"/>
            <p:cNvSpPr/>
            <p:nvPr/>
          </p:nvSpPr>
          <p:spPr>
            <a:xfrm flipH="false" flipV="false" rot="0">
              <a:off x="5297558" y="0"/>
              <a:ext cx="5338391" cy="776034"/>
            </a:xfrm>
            <a:custGeom>
              <a:avLst/>
              <a:gdLst/>
              <a:ahLst/>
              <a:cxnLst/>
              <a:rect r="r" b="b" t="t" l="l"/>
              <a:pathLst>
                <a:path h="776034" w="5338391">
                  <a:moveTo>
                    <a:pt x="0" y="0"/>
                  </a:moveTo>
                  <a:lnTo>
                    <a:pt x="5338391" y="0"/>
                  </a:lnTo>
                  <a:lnTo>
                    <a:pt x="5338391" y="776034"/>
                  </a:lnTo>
                  <a:lnTo>
                    <a:pt x="0" y="776034"/>
                  </a:lnTo>
                  <a:lnTo>
                    <a:pt x="0" y="0"/>
                  </a:lnTo>
                  <a:close/>
                </a:path>
              </a:pathLst>
            </a:custGeom>
            <a:blipFill>
              <a:blip r:embed="rId4"/>
              <a:stretch>
                <a:fillRect l="-3465" t="-108820" r="0" b="0"/>
              </a:stretch>
            </a:blipFill>
          </p:spPr>
        </p:sp>
      </p:grpSp>
      <p:grpSp>
        <p:nvGrpSpPr>
          <p:cNvPr name="Group 10" id="10"/>
          <p:cNvGrpSpPr/>
          <p:nvPr/>
        </p:nvGrpSpPr>
        <p:grpSpPr>
          <a:xfrm rot="0">
            <a:off x="9595798" y="3514811"/>
            <a:ext cx="7230986" cy="4556902"/>
            <a:chOff x="0" y="0"/>
            <a:chExt cx="1858226" cy="1171037"/>
          </a:xfrm>
        </p:grpSpPr>
        <p:sp>
          <p:nvSpPr>
            <p:cNvPr name="Freeform 11" id="11"/>
            <p:cNvSpPr/>
            <p:nvPr/>
          </p:nvSpPr>
          <p:spPr>
            <a:xfrm flipH="false" flipV="false" rot="0">
              <a:off x="0" y="0"/>
              <a:ext cx="1858226" cy="1171037"/>
            </a:xfrm>
            <a:custGeom>
              <a:avLst/>
              <a:gdLst/>
              <a:ahLst/>
              <a:cxnLst/>
              <a:rect r="r" b="b" t="t" l="l"/>
              <a:pathLst>
                <a:path h="1171037" w="1858226">
                  <a:moveTo>
                    <a:pt x="18201" y="0"/>
                  </a:moveTo>
                  <a:lnTo>
                    <a:pt x="1840025" y="0"/>
                  </a:lnTo>
                  <a:cubicBezTo>
                    <a:pt x="1850077" y="0"/>
                    <a:pt x="1858226" y="8149"/>
                    <a:pt x="1858226" y="18201"/>
                  </a:cubicBezTo>
                  <a:lnTo>
                    <a:pt x="1858226" y="1152836"/>
                  </a:lnTo>
                  <a:cubicBezTo>
                    <a:pt x="1858226" y="1162888"/>
                    <a:pt x="1850077" y="1171037"/>
                    <a:pt x="1840025" y="1171037"/>
                  </a:cubicBezTo>
                  <a:lnTo>
                    <a:pt x="18201" y="1171037"/>
                  </a:lnTo>
                  <a:cubicBezTo>
                    <a:pt x="8149" y="1171037"/>
                    <a:pt x="0" y="1162888"/>
                    <a:pt x="0" y="1152836"/>
                  </a:cubicBezTo>
                  <a:lnTo>
                    <a:pt x="0" y="18201"/>
                  </a:lnTo>
                  <a:cubicBezTo>
                    <a:pt x="0" y="8149"/>
                    <a:pt x="8149" y="0"/>
                    <a:pt x="18201" y="0"/>
                  </a:cubicBezTo>
                  <a:close/>
                </a:path>
              </a:pathLst>
            </a:custGeom>
            <a:solidFill>
              <a:srgbClr val="154165">
                <a:alpha val="51765"/>
              </a:srgbClr>
            </a:solidFill>
          </p:spPr>
        </p:sp>
        <p:sp>
          <p:nvSpPr>
            <p:cNvPr name="TextBox 12" id="12"/>
            <p:cNvSpPr txBox="true"/>
            <p:nvPr/>
          </p:nvSpPr>
          <p:spPr>
            <a:xfrm>
              <a:off x="0" y="-28575"/>
              <a:ext cx="1858226" cy="1199612"/>
            </a:xfrm>
            <a:prstGeom prst="rect">
              <a:avLst/>
            </a:prstGeom>
          </p:spPr>
          <p:txBody>
            <a:bodyPr anchor="ctr" rtlCol="false" tIns="50800" lIns="50800" bIns="50800" rIns="50800"/>
            <a:lstStyle/>
            <a:p>
              <a:pPr algn="ctr">
                <a:lnSpc>
                  <a:spcPts val="2377"/>
                </a:lnSpc>
              </a:pPr>
            </a:p>
          </p:txBody>
        </p:sp>
      </p:grpSp>
      <p:sp>
        <p:nvSpPr>
          <p:cNvPr name="TextBox 13" id="13"/>
          <p:cNvSpPr txBox="true"/>
          <p:nvPr/>
        </p:nvSpPr>
        <p:spPr>
          <a:xfrm rot="0">
            <a:off x="2340925" y="2653575"/>
            <a:ext cx="6570109" cy="1693896"/>
          </a:xfrm>
          <a:prstGeom prst="rect">
            <a:avLst/>
          </a:prstGeom>
        </p:spPr>
        <p:txBody>
          <a:bodyPr anchor="t" rtlCol="false" tIns="0" lIns="0" bIns="0" rIns="0">
            <a:spAutoFit/>
          </a:bodyPr>
          <a:lstStyle/>
          <a:p>
            <a:pPr algn="ctr">
              <a:lnSpc>
                <a:spcPts val="6707"/>
              </a:lnSpc>
            </a:pPr>
            <a:r>
              <a:rPr lang="en-US" sz="5391" b="true">
                <a:solidFill>
                  <a:srgbClr val="FFFFFF"/>
                </a:solidFill>
                <a:latin typeface="Garet Bold"/>
                <a:ea typeface="Garet Bold"/>
                <a:cs typeface="Garet Bold"/>
                <a:sym typeface="Garet Bold"/>
              </a:rPr>
              <a:t>Introduction </a:t>
            </a:r>
          </a:p>
          <a:p>
            <a:pPr algn="ctr">
              <a:lnSpc>
                <a:spcPts val="6707"/>
              </a:lnSpc>
            </a:pPr>
          </a:p>
        </p:txBody>
      </p:sp>
      <p:sp>
        <p:nvSpPr>
          <p:cNvPr name="TextBox 14" id="14"/>
          <p:cNvSpPr txBox="true"/>
          <p:nvPr/>
        </p:nvSpPr>
        <p:spPr>
          <a:xfrm rot="0">
            <a:off x="2340925" y="3840720"/>
            <a:ext cx="6636140" cy="5330854"/>
          </a:xfrm>
          <a:prstGeom prst="rect">
            <a:avLst/>
          </a:prstGeom>
        </p:spPr>
        <p:txBody>
          <a:bodyPr anchor="t" rtlCol="false" tIns="0" lIns="0" bIns="0" rIns="0">
            <a:spAutoFit/>
          </a:bodyPr>
          <a:lstStyle/>
          <a:p>
            <a:pPr algn="ctr">
              <a:lnSpc>
                <a:spcPts val="3848"/>
              </a:lnSpc>
            </a:pPr>
            <a:r>
              <a:rPr lang="en-US" sz="2748">
                <a:solidFill>
                  <a:srgbClr val="FFFFFF"/>
                </a:solidFill>
                <a:latin typeface="Montserrat"/>
                <a:ea typeface="Montserrat"/>
                <a:cs typeface="Montserrat"/>
                <a:sym typeface="Montserrat"/>
              </a:rPr>
              <a:t>The Globalytics Hackathon is a collaboration between AIESEC and the Data Science Student Society meant to provide students to use data visualization and strategic problem solving to solve real-world problems.  </a:t>
            </a:r>
          </a:p>
          <a:p>
            <a:pPr algn="ctr">
              <a:lnSpc>
                <a:spcPts val="3848"/>
              </a:lnSpc>
            </a:pPr>
          </a:p>
          <a:p>
            <a:pPr algn="ctr">
              <a:lnSpc>
                <a:spcPts val="3848"/>
              </a:lnSpc>
            </a:pPr>
          </a:p>
          <a:p>
            <a:pPr algn="ctr">
              <a:lnSpc>
                <a:spcPts val="3848"/>
              </a:lnSpc>
            </a:pPr>
          </a:p>
          <a:p>
            <a:pPr algn="ctr">
              <a:lnSpc>
                <a:spcPts val="3848"/>
              </a:lnSpc>
            </a:pPr>
          </a:p>
        </p:txBody>
      </p:sp>
      <p:sp>
        <p:nvSpPr>
          <p:cNvPr name="TextBox 15" id="15"/>
          <p:cNvSpPr txBox="true"/>
          <p:nvPr/>
        </p:nvSpPr>
        <p:spPr>
          <a:xfrm rot="0">
            <a:off x="9595798" y="3594560"/>
            <a:ext cx="7404851" cy="4477153"/>
          </a:xfrm>
          <a:prstGeom prst="rect">
            <a:avLst/>
          </a:prstGeom>
        </p:spPr>
        <p:txBody>
          <a:bodyPr anchor="t" rtlCol="false" tIns="0" lIns="0" bIns="0" rIns="0">
            <a:spAutoFit/>
          </a:bodyPr>
          <a:lstStyle/>
          <a:p>
            <a:pPr algn="l" marL="611047" indent="-305524" lvl="1">
              <a:lnSpc>
                <a:spcPts val="3962"/>
              </a:lnSpc>
              <a:buFont typeface="Arial"/>
              <a:buChar char="•"/>
            </a:pPr>
            <a:r>
              <a:rPr lang="en-US" sz="2830">
                <a:solidFill>
                  <a:srgbClr val="FFFFFF"/>
                </a:solidFill>
                <a:latin typeface="Montserrat"/>
                <a:ea typeface="Montserrat"/>
                <a:cs typeface="Montserrat"/>
                <a:sym typeface="Montserrat"/>
              </a:rPr>
              <a:t>Develop Data-Driven Problem Solving Skills</a:t>
            </a:r>
          </a:p>
          <a:p>
            <a:pPr algn="l" marL="611047" indent="-305524" lvl="1">
              <a:lnSpc>
                <a:spcPts val="3962"/>
              </a:lnSpc>
              <a:buFont typeface="Arial"/>
              <a:buChar char="•"/>
            </a:pPr>
            <a:r>
              <a:rPr lang="en-US" sz="2830">
                <a:solidFill>
                  <a:srgbClr val="FFFFFF"/>
                </a:solidFill>
                <a:latin typeface="Montserrat"/>
                <a:ea typeface="Montserrat"/>
                <a:cs typeface="Montserrat"/>
                <a:sym typeface="Montserrat"/>
              </a:rPr>
              <a:t>Learn how to identify insights and trends in datasets</a:t>
            </a:r>
          </a:p>
          <a:p>
            <a:pPr algn="l" marL="611047" indent="-305524" lvl="1">
              <a:lnSpc>
                <a:spcPts val="3962"/>
              </a:lnSpc>
              <a:buFont typeface="Arial"/>
              <a:buChar char="•"/>
            </a:pPr>
            <a:r>
              <a:rPr lang="en-US" sz="2830">
                <a:solidFill>
                  <a:srgbClr val="FFFFFF"/>
                </a:solidFill>
                <a:latin typeface="Montserrat"/>
                <a:ea typeface="Montserrat"/>
                <a:cs typeface="Montserrat"/>
                <a:sym typeface="Montserrat"/>
              </a:rPr>
              <a:t>Present insights clearly and effectively</a:t>
            </a:r>
          </a:p>
          <a:p>
            <a:pPr algn="l" marL="611047" indent="-305524" lvl="1">
              <a:lnSpc>
                <a:spcPts val="3962"/>
              </a:lnSpc>
              <a:buFont typeface="Arial"/>
              <a:buChar char="•"/>
            </a:pPr>
            <a:r>
              <a:rPr lang="en-US" sz="2830">
                <a:solidFill>
                  <a:srgbClr val="FFFFFF"/>
                </a:solidFill>
                <a:latin typeface="Montserrat"/>
                <a:ea typeface="Montserrat"/>
                <a:cs typeface="Montserrat"/>
                <a:sym typeface="Montserrat"/>
              </a:rPr>
              <a:t>Network with industry professionals</a:t>
            </a:r>
          </a:p>
          <a:p>
            <a:pPr algn="l" marL="611047" indent="-305524" lvl="1">
              <a:lnSpc>
                <a:spcPts val="3962"/>
              </a:lnSpc>
              <a:buFont typeface="Arial"/>
              <a:buChar char="•"/>
            </a:pPr>
            <a:r>
              <a:rPr lang="en-US" sz="2830">
                <a:solidFill>
                  <a:srgbClr val="FFFFFF"/>
                </a:solidFill>
                <a:latin typeface="Montserrat"/>
                <a:ea typeface="Montserrat"/>
                <a:cs typeface="Montserrat"/>
                <a:sym typeface="Montserrat"/>
              </a:rPr>
              <a:t>Boost confidences in technical and soft skills  </a:t>
            </a:r>
          </a:p>
        </p:txBody>
      </p:sp>
      <p:sp>
        <p:nvSpPr>
          <p:cNvPr name="TextBox 16" id="16"/>
          <p:cNvSpPr txBox="true"/>
          <p:nvPr/>
        </p:nvSpPr>
        <p:spPr>
          <a:xfrm rot="0">
            <a:off x="9828764" y="2653575"/>
            <a:ext cx="6570109" cy="846171"/>
          </a:xfrm>
          <a:prstGeom prst="rect">
            <a:avLst/>
          </a:prstGeom>
        </p:spPr>
        <p:txBody>
          <a:bodyPr anchor="t" rtlCol="false" tIns="0" lIns="0" bIns="0" rIns="0">
            <a:spAutoFit/>
          </a:bodyPr>
          <a:lstStyle/>
          <a:p>
            <a:pPr algn="ctr">
              <a:lnSpc>
                <a:spcPts val="6707"/>
              </a:lnSpc>
            </a:pPr>
            <a:r>
              <a:rPr lang="en-US" b="true" sz="5391">
                <a:solidFill>
                  <a:srgbClr val="FFFFFF"/>
                </a:solidFill>
                <a:latin typeface="Garet Bold"/>
                <a:ea typeface="Garet Bold"/>
                <a:cs typeface="Garet Bold"/>
                <a:sym typeface="Garet Bold"/>
              </a:rPr>
              <a:t>Objectives</a:t>
            </a:r>
          </a:p>
        </p:txBody>
      </p:sp>
      <p:sp>
        <p:nvSpPr>
          <p:cNvPr name="TextBox 17" id="17"/>
          <p:cNvSpPr txBox="true"/>
          <p:nvPr/>
        </p:nvSpPr>
        <p:spPr>
          <a:xfrm rot="0">
            <a:off x="4638719" y="789583"/>
            <a:ext cx="9914158" cy="1693896"/>
          </a:xfrm>
          <a:prstGeom prst="rect">
            <a:avLst/>
          </a:prstGeom>
        </p:spPr>
        <p:txBody>
          <a:bodyPr anchor="t" rtlCol="false" tIns="0" lIns="0" bIns="0" rIns="0">
            <a:spAutoFit/>
          </a:bodyPr>
          <a:lstStyle/>
          <a:p>
            <a:pPr algn="ctr">
              <a:lnSpc>
                <a:spcPts val="6707"/>
              </a:lnSpc>
            </a:pPr>
            <a:r>
              <a:rPr lang="en-US" sz="5391">
                <a:solidFill>
                  <a:srgbClr val="FFFFFF"/>
                </a:solidFill>
                <a:latin typeface="Montserrat"/>
                <a:ea typeface="Montserrat"/>
                <a:cs typeface="Montserrat"/>
                <a:sym typeface="Montserrat"/>
              </a:rPr>
              <a:t>What Is The Globalytics Hackathon?</a:t>
            </a:r>
          </a:p>
        </p:txBody>
      </p:sp>
    </p:spTree>
  </p:cSld>
  <p:clrMapOvr>
    <a:masterClrMapping/>
  </p:clrMapOvr>
  <p:transition spd="med">
    <p:push dir="l"/>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grpSp>
        <p:nvGrpSpPr>
          <p:cNvPr name="Group 3" id="3"/>
          <p:cNvGrpSpPr/>
          <p:nvPr/>
        </p:nvGrpSpPr>
        <p:grpSpPr>
          <a:xfrm rot="-5400000">
            <a:off x="14769994" y="3609581"/>
            <a:ext cx="3421973" cy="1695156"/>
            <a:chOff x="0" y="0"/>
            <a:chExt cx="653128" cy="323543"/>
          </a:xfrm>
        </p:grpSpPr>
        <p:sp>
          <p:nvSpPr>
            <p:cNvPr name="Freeform 4" id="4"/>
            <p:cNvSpPr/>
            <p:nvPr/>
          </p:nvSpPr>
          <p:spPr>
            <a:xfrm flipH="false" flipV="false" rot="0">
              <a:off x="0" y="0"/>
              <a:ext cx="653128" cy="323543"/>
            </a:xfrm>
            <a:custGeom>
              <a:avLst/>
              <a:gdLst/>
              <a:ahLst/>
              <a:cxnLst/>
              <a:rect r="r" b="b" t="t" l="l"/>
              <a:pathLst>
                <a:path h="323543" w="653128">
                  <a:moveTo>
                    <a:pt x="217827" y="304474"/>
                  </a:moveTo>
                  <a:cubicBezTo>
                    <a:pt x="251311" y="315987"/>
                    <a:pt x="289378" y="323543"/>
                    <a:pt x="326740" y="323543"/>
                  </a:cubicBezTo>
                  <a:cubicBezTo>
                    <a:pt x="364103" y="323543"/>
                    <a:pt x="400055" y="317066"/>
                    <a:pt x="433186" y="305552"/>
                  </a:cubicBezTo>
                  <a:cubicBezTo>
                    <a:pt x="433892" y="305192"/>
                    <a:pt x="434596" y="305192"/>
                    <a:pt x="435301" y="304833"/>
                  </a:cubicBezTo>
                  <a:cubicBezTo>
                    <a:pt x="559723" y="258778"/>
                    <a:pt x="651366" y="137164"/>
                    <a:pt x="653128" y="5908"/>
                  </a:cubicBezTo>
                  <a:lnTo>
                    <a:pt x="653128" y="0"/>
                  </a:lnTo>
                  <a:lnTo>
                    <a:pt x="0" y="0"/>
                  </a:lnTo>
                  <a:lnTo>
                    <a:pt x="0" y="5904"/>
                  </a:lnTo>
                  <a:cubicBezTo>
                    <a:pt x="1762" y="137883"/>
                    <a:pt x="91995" y="259498"/>
                    <a:pt x="217827" y="304474"/>
                  </a:cubicBezTo>
                  <a:close/>
                </a:path>
              </a:pathLst>
            </a:custGeom>
            <a:solidFill>
              <a:srgbClr val="000000">
                <a:alpha val="0"/>
              </a:srgbClr>
            </a:solidFill>
            <a:ln w="76200" cap="sq">
              <a:solidFill>
                <a:srgbClr val="387EB8"/>
              </a:solidFill>
              <a:prstDash val="solid"/>
              <a:miter/>
            </a:ln>
          </p:spPr>
        </p:sp>
        <p:sp>
          <p:nvSpPr>
            <p:cNvPr name="TextBox 5" id="5"/>
            <p:cNvSpPr txBox="true"/>
            <p:nvPr/>
          </p:nvSpPr>
          <p:spPr>
            <a:xfrm>
              <a:off x="0" y="-57150"/>
              <a:ext cx="653128" cy="253693"/>
            </a:xfrm>
            <a:prstGeom prst="rect">
              <a:avLst/>
            </a:prstGeom>
          </p:spPr>
          <p:txBody>
            <a:bodyPr anchor="ctr" rtlCol="false" tIns="50800" lIns="50800" bIns="50800" rIns="50800"/>
            <a:lstStyle/>
            <a:p>
              <a:pPr algn="ctr">
                <a:lnSpc>
                  <a:spcPts val="3299"/>
                </a:lnSpc>
              </a:pPr>
            </a:p>
          </p:txBody>
        </p:sp>
      </p:grpSp>
      <p:sp>
        <p:nvSpPr>
          <p:cNvPr name="AutoShape 6" id="6"/>
          <p:cNvSpPr/>
          <p:nvPr/>
        </p:nvSpPr>
        <p:spPr>
          <a:xfrm rot="0">
            <a:off x="1028700" y="2746173"/>
            <a:ext cx="14614227" cy="0"/>
          </a:xfrm>
          <a:prstGeom prst="line">
            <a:avLst/>
          </a:prstGeom>
          <a:ln cap="flat" w="76200">
            <a:solidFill>
              <a:srgbClr val="387EB8"/>
            </a:solidFill>
            <a:prstDash val="solid"/>
            <a:headEnd type="none" len="sm" w="sm"/>
            <a:tailEnd type="none" len="sm" w="sm"/>
          </a:ln>
        </p:spPr>
      </p:sp>
      <p:grpSp>
        <p:nvGrpSpPr>
          <p:cNvPr name="Group 7" id="7"/>
          <p:cNvGrpSpPr/>
          <p:nvPr/>
        </p:nvGrpSpPr>
        <p:grpSpPr>
          <a:xfrm rot="5400000">
            <a:off x="165292" y="6955354"/>
            <a:ext cx="3421973" cy="1695156"/>
            <a:chOff x="0" y="0"/>
            <a:chExt cx="653128" cy="323543"/>
          </a:xfrm>
        </p:grpSpPr>
        <p:sp>
          <p:nvSpPr>
            <p:cNvPr name="Freeform 8" id="8"/>
            <p:cNvSpPr/>
            <p:nvPr/>
          </p:nvSpPr>
          <p:spPr>
            <a:xfrm flipH="false" flipV="false" rot="0">
              <a:off x="0" y="0"/>
              <a:ext cx="653128" cy="323543"/>
            </a:xfrm>
            <a:custGeom>
              <a:avLst/>
              <a:gdLst/>
              <a:ahLst/>
              <a:cxnLst/>
              <a:rect r="r" b="b" t="t" l="l"/>
              <a:pathLst>
                <a:path h="323543" w="653128">
                  <a:moveTo>
                    <a:pt x="217827" y="304474"/>
                  </a:moveTo>
                  <a:cubicBezTo>
                    <a:pt x="251311" y="315987"/>
                    <a:pt x="289378" y="323543"/>
                    <a:pt x="326740" y="323543"/>
                  </a:cubicBezTo>
                  <a:cubicBezTo>
                    <a:pt x="364103" y="323543"/>
                    <a:pt x="400055" y="317066"/>
                    <a:pt x="433186" y="305552"/>
                  </a:cubicBezTo>
                  <a:cubicBezTo>
                    <a:pt x="433892" y="305192"/>
                    <a:pt x="434596" y="305192"/>
                    <a:pt x="435301" y="304833"/>
                  </a:cubicBezTo>
                  <a:cubicBezTo>
                    <a:pt x="559723" y="258778"/>
                    <a:pt x="651366" y="137164"/>
                    <a:pt x="653128" y="5908"/>
                  </a:cubicBezTo>
                  <a:lnTo>
                    <a:pt x="653128" y="0"/>
                  </a:lnTo>
                  <a:lnTo>
                    <a:pt x="0" y="0"/>
                  </a:lnTo>
                  <a:lnTo>
                    <a:pt x="0" y="5904"/>
                  </a:lnTo>
                  <a:cubicBezTo>
                    <a:pt x="1762" y="137883"/>
                    <a:pt x="91995" y="259498"/>
                    <a:pt x="217827" y="304474"/>
                  </a:cubicBezTo>
                  <a:close/>
                </a:path>
              </a:pathLst>
            </a:custGeom>
            <a:solidFill>
              <a:srgbClr val="000000">
                <a:alpha val="0"/>
              </a:srgbClr>
            </a:solidFill>
            <a:ln w="76200" cap="sq">
              <a:solidFill>
                <a:srgbClr val="387EB8"/>
              </a:solidFill>
              <a:prstDash val="solid"/>
              <a:miter/>
            </a:ln>
          </p:spPr>
        </p:sp>
        <p:sp>
          <p:nvSpPr>
            <p:cNvPr name="TextBox 9" id="9"/>
            <p:cNvSpPr txBox="true"/>
            <p:nvPr/>
          </p:nvSpPr>
          <p:spPr>
            <a:xfrm>
              <a:off x="0" y="-57150"/>
              <a:ext cx="653128" cy="253693"/>
            </a:xfrm>
            <a:prstGeom prst="rect">
              <a:avLst/>
            </a:prstGeom>
          </p:spPr>
          <p:txBody>
            <a:bodyPr anchor="ctr" rtlCol="false" tIns="50800" lIns="50800" bIns="50800" rIns="50800"/>
            <a:lstStyle/>
            <a:p>
              <a:pPr algn="ctr">
                <a:lnSpc>
                  <a:spcPts val="3299"/>
                </a:lnSpc>
              </a:pPr>
            </a:p>
          </p:txBody>
        </p:sp>
      </p:grpSp>
      <p:sp>
        <p:nvSpPr>
          <p:cNvPr name="AutoShape 10" id="10"/>
          <p:cNvSpPr/>
          <p:nvPr/>
        </p:nvSpPr>
        <p:spPr>
          <a:xfrm rot="-11689">
            <a:off x="2720724" y="9413073"/>
            <a:ext cx="14495856" cy="0"/>
          </a:xfrm>
          <a:prstGeom prst="line">
            <a:avLst/>
          </a:prstGeom>
          <a:ln cap="flat" w="76200">
            <a:solidFill>
              <a:srgbClr val="387EB8"/>
            </a:solidFill>
            <a:prstDash val="solid"/>
            <a:headEnd type="none" len="sm" w="sm"/>
            <a:tailEnd type="none" len="sm" w="sm"/>
          </a:ln>
        </p:spPr>
      </p:sp>
      <p:sp>
        <p:nvSpPr>
          <p:cNvPr name="AutoShape 11" id="11"/>
          <p:cNvSpPr/>
          <p:nvPr/>
        </p:nvSpPr>
        <p:spPr>
          <a:xfrm rot="0">
            <a:off x="2720636" y="6091946"/>
            <a:ext cx="12922291" cy="0"/>
          </a:xfrm>
          <a:prstGeom prst="line">
            <a:avLst/>
          </a:prstGeom>
          <a:ln cap="flat" w="76200">
            <a:solidFill>
              <a:srgbClr val="387EB8"/>
            </a:solidFill>
            <a:prstDash val="solid"/>
            <a:headEnd type="none" len="sm" w="sm"/>
            <a:tailEnd type="none" len="sm" w="sm"/>
          </a:ln>
        </p:spPr>
      </p:sp>
      <p:sp>
        <p:nvSpPr>
          <p:cNvPr name="AutoShape 12" id="12"/>
          <p:cNvSpPr/>
          <p:nvPr/>
        </p:nvSpPr>
        <p:spPr>
          <a:xfrm rot="5400000">
            <a:off x="2224899" y="3161554"/>
            <a:ext cx="830763" cy="0"/>
          </a:xfrm>
          <a:prstGeom prst="line">
            <a:avLst/>
          </a:prstGeom>
          <a:ln cap="flat" w="76200">
            <a:solidFill>
              <a:srgbClr val="387EB8"/>
            </a:solidFill>
            <a:prstDash val="solid"/>
            <a:headEnd type="none" len="sm" w="sm"/>
            <a:tailEnd type="oval" len="lg" w="lg"/>
          </a:ln>
        </p:spPr>
      </p:sp>
      <p:sp>
        <p:nvSpPr>
          <p:cNvPr name="AutoShape 13" id="13"/>
          <p:cNvSpPr/>
          <p:nvPr/>
        </p:nvSpPr>
        <p:spPr>
          <a:xfrm rot="5400000">
            <a:off x="6002871" y="3161554"/>
            <a:ext cx="830763" cy="0"/>
          </a:xfrm>
          <a:prstGeom prst="line">
            <a:avLst/>
          </a:prstGeom>
          <a:ln cap="flat" w="76200">
            <a:solidFill>
              <a:srgbClr val="387EB8"/>
            </a:solidFill>
            <a:prstDash val="solid"/>
            <a:headEnd type="none" len="sm" w="sm"/>
            <a:tailEnd type="oval" len="lg" w="lg"/>
          </a:ln>
        </p:spPr>
      </p:sp>
      <p:sp>
        <p:nvSpPr>
          <p:cNvPr name="AutoShape 14" id="14"/>
          <p:cNvSpPr/>
          <p:nvPr/>
        </p:nvSpPr>
        <p:spPr>
          <a:xfrm rot="5400000">
            <a:off x="9809418" y="3161554"/>
            <a:ext cx="830763" cy="0"/>
          </a:xfrm>
          <a:prstGeom prst="line">
            <a:avLst/>
          </a:prstGeom>
          <a:ln cap="flat" w="76200">
            <a:solidFill>
              <a:srgbClr val="387EB8"/>
            </a:solidFill>
            <a:prstDash val="solid"/>
            <a:headEnd type="none" len="sm" w="sm"/>
            <a:tailEnd type="oval" len="lg" w="lg"/>
          </a:ln>
        </p:spPr>
      </p:sp>
      <p:sp>
        <p:nvSpPr>
          <p:cNvPr name="AutoShape 15" id="15"/>
          <p:cNvSpPr/>
          <p:nvPr/>
        </p:nvSpPr>
        <p:spPr>
          <a:xfrm rot="5400000">
            <a:off x="13654065" y="3161554"/>
            <a:ext cx="830763" cy="0"/>
          </a:xfrm>
          <a:prstGeom prst="line">
            <a:avLst/>
          </a:prstGeom>
          <a:ln cap="flat" w="76200">
            <a:solidFill>
              <a:srgbClr val="387EB8"/>
            </a:solidFill>
            <a:prstDash val="solid"/>
            <a:headEnd type="none" len="sm" w="sm"/>
            <a:tailEnd type="oval" len="lg" w="lg"/>
          </a:ln>
        </p:spPr>
      </p:sp>
      <p:sp>
        <p:nvSpPr>
          <p:cNvPr name="AutoShape 16" id="16"/>
          <p:cNvSpPr/>
          <p:nvPr/>
        </p:nvSpPr>
        <p:spPr>
          <a:xfrm rot="5400000">
            <a:off x="4388921" y="6507327"/>
            <a:ext cx="830763" cy="0"/>
          </a:xfrm>
          <a:prstGeom prst="line">
            <a:avLst/>
          </a:prstGeom>
          <a:ln cap="flat" w="76200">
            <a:solidFill>
              <a:srgbClr val="387EB8"/>
            </a:solidFill>
            <a:prstDash val="solid"/>
            <a:headEnd type="none" len="sm" w="sm"/>
            <a:tailEnd type="oval" len="lg" w="lg"/>
          </a:ln>
        </p:spPr>
      </p:sp>
      <p:sp>
        <p:nvSpPr>
          <p:cNvPr name="AutoShape 17" id="17"/>
          <p:cNvSpPr/>
          <p:nvPr/>
        </p:nvSpPr>
        <p:spPr>
          <a:xfrm rot="5400000">
            <a:off x="8728618" y="6507327"/>
            <a:ext cx="830763" cy="0"/>
          </a:xfrm>
          <a:prstGeom prst="line">
            <a:avLst/>
          </a:prstGeom>
          <a:ln cap="flat" w="76200">
            <a:solidFill>
              <a:srgbClr val="387EB8"/>
            </a:solidFill>
            <a:prstDash val="solid"/>
            <a:headEnd type="none" len="sm" w="sm"/>
            <a:tailEnd type="oval" len="lg" w="lg"/>
          </a:ln>
        </p:spPr>
      </p:sp>
      <p:sp>
        <p:nvSpPr>
          <p:cNvPr name="AutoShape 18" id="18"/>
          <p:cNvSpPr/>
          <p:nvPr/>
        </p:nvSpPr>
        <p:spPr>
          <a:xfrm rot="5400000">
            <a:off x="13068315" y="6507327"/>
            <a:ext cx="830763" cy="0"/>
          </a:xfrm>
          <a:prstGeom prst="line">
            <a:avLst/>
          </a:prstGeom>
          <a:ln cap="flat" w="76200">
            <a:solidFill>
              <a:srgbClr val="387EB8"/>
            </a:solidFill>
            <a:prstDash val="solid"/>
            <a:headEnd type="none" len="sm" w="sm"/>
            <a:tailEnd type="oval" len="lg" w="lg"/>
          </a:ln>
        </p:spPr>
      </p:sp>
      <p:grpSp>
        <p:nvGrpSpPr>
          <p:cNvPr name="Group 19" id="19"/>
          <p:cNvGrpSpPr/>
          <p:nvPr/>
        </p:nvGrpSpPr>
        <p:grpSpPr>
          <a:xfrm rot="0">
            <a:off x="1028700" y="3922184"/>
            <a:ext cx="3146962" cy="1255395"/>
            <a:chOff x="0" y="0"/>
            <a:chExt cx="4195949" cy="1673860"/>
          </a:xfrm>
        </p:grpSpPr>
        <p:sp>
          <p:nvSpPr>
            <p:cNvPr name="TextBox 20" id="20"/>
            <p:cNvSpPr txBox="true"/>
            <p:nvPr/>
          </p:nvSpPr>
          <p:spPr>
            <a:xfrm rot="0">
              <a:off x="0" y="-28575"/>
              <a:ext cx="4195949" cy="508635"/>
            </a:xfrm>
            <a:prstGeom prst="rect">
              <a:avLst/>
            </a:prstGeom>
          </p:spPr>
          <p:txBody>
            <a:bodyPr anchor="t" rtlCol="false" tIns="0" lIns="0" bIns="0" rIns="0">
              <a:spAutoFit/>
            </a:bodyPr>
            <a:lstStyle/>
            <a:p>
              <a:pPr algn="ctr">
                <a:lnSpc>
                  <a:spcPts val="3120"/>
                </a:lnSpc>
              </a:pPr>
              <a:r>
                <a:rPr lang="en-US" sz="2400" spc="120">
                  <a:solidFill>
                    <a:srgbClr val="3EDAD8"/>
                  </a:solidFill>
                  <a:latin typeface="Aileron"/>
                  <a:ea typeface="Aileron"/>
                  <a:cs typeface="Aileron"/>
                  <a:sym typeface="Aileron"/>
                </a:rPr>
                <a:t>11:30 AM - 12:00 PM</a:t>
              </a:r>
            </a:p>
          </p:txBody>
        </p:sp>
        <p:sp>
          <p:nvSpPr>
            <p:cNvPr name="TextBox 21" id="21"/>
            <p:cNvSpPr txBox="true"/>
            <p:nvPr/>
          </p:nvSpPr>
          <p:spPr>
            <a:xfrm rot="0">
              <a:off x="0" y="636270"/>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Montserrat"/>
                  <a:ea typeface="Montserrat"/>
                  <a:cs typeface="Montserrat"/>
                  <a:sym typeface="Montserrat"/>
                </a:rPr>
                <a:t>Check-in &amp; Registration</a:t>
              </a:r>
            </a:p>
          </p:txBody>
        </p:sp>
      </p:grpSp>
      <p:grpSp>
        <p:nvGrpSpPr>
          <p:cNvPr name="Group 22" id="22"/>
          <p:cNvGrpSpPr/>
          <p:nvPr/>
        </p:nvGrpSpPr>
        <p:grpSpPr>
          <a:xfrm rot="0">
            <a:off x="4844772" y="3888105"/>
            <a:ext cx="3146962" cy="1255395"/>
            <a:chOff x="0" y="0"/>
            <a:chExt cx="4195949" cy="1673860"/>
          </a:xfrm>
        </p:grpSpPr>
        <p:sp>
          <p:nvSpPr>
            <p:cNvPr name="TextBox 23" id="23"/>
            <p:cNvSpPr txBox="true"/>
            <p:nvPr/>
          </p:nvSpPr>
          <p:spPr>
            <a:xfrm rot="0">
              <a:off x="0" y="-28575"/>
              <a:ext cx="4195949" cy="508635"/>
            </a:xfrm>
            <a:prstGeom prst="rect">
              <a:avLst/>
            </a:prstGeom>
          </p:spPr>
          <p:txBody>
            <a:bodyPr anchor="t" rtlCol="false" tIns="0" lIns="0" bIns="0" rIns="0">
              <a:spAutoFit/>
            </a:bodyPr>
            <a:lstStyle/>
            <a:p>
              <a:pPr algn="ctr">
                <a:lnSpc>
                  <a:spcPts val="3120"/>
                </a:lnSpc>
              </a:pPr>
              <a:r>
                <a:rPr lang="en-US" sz="2400" spc="120">
                  <a:solidFill>
                    <a:srgbClr val="3EDAD8"/>
                  </a:solidFill>
                  <a:latin typeface="Aileron"/>
                  <a:ea typeface="Aileron"/>
                  <a:cs typeface="Aileron"/>
                  <a:sym typeface="Aileron"/>
                </a:rPr>
                <a:t>12:00 PM - 1:00 PM</a:t>
              </a:r>
            </a:p>
          </p:txBody>
        </p:sp>
        <p:sp>
          <p:nvSpPr>
            <p:cNvPr name="TextBox 24" id="24"/>
            <p:cNvSpPr txBox="true"/>
            <p:nvPr/>
          </p:nvSpPr>
          <p:spPr>
            <a:xfrm rot="0">
              <a:off x="0" y="636270"/>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Montserrat"/>
                  <a:ea typeface="Montserrat"/>
                  <a:cs typeface="Montserrat"/>
                  <a:sym typeface="Montserrat"/>
                </a:rPr>
                <a:t>Time for Final Refinements</a:t>
              </a:r>
            </a:p>
          </p:txBody>
        </p:sp>
      </p:grpSp>
      <p:grpSp>
        <p:nvGrpSpPr>
          <p:cNvPr name="Group 25" id="25"/>
          <p:cNvGrpSpPr/>
          <p:nvPr/>
        </p:nvGrpSpPr>
        <p:grpSpPr>
          <a:xfrm rot="0">
            <a:off x="8651319" y="3922184"/>
            <a:ext cx="3146962" cy="1255395"/>
            <a:chOff x="0" y="0"/>
            <a:chExt cx="4195949" cy="1673860"/>
          </a:xfrm>
        </p:grpSpPr>
        <p:sp>
          <p:nvSpPr>
            <p:cNvPr name="TextBox 26" id="26"/>
            <p:cNvSpPr txBox="true"/>
            <p:nvPr/>
          </p:nvSpPr>
          <p:spPr>
            <a:xfrm rot="0">
              <a:off x="0" y="-28575"/>
              <a:ext cx="4195949" cy="508635"/>
            </a:xfrm>
            <a:prstGeom prst="rect">
              <a:avLst/>
            </a:prstGeom>
          </p:spPr>
          <p:txBody>
            <a:bodyPr anchor="t" rtlCol="false" tIns="0" lIns="0" bIns="0" rIns="0">
              <a:spAutoFit/>
            </a:bodyPr>
            <a:lstStyle/>
            <a:p>
              <a:pPr algn="ctr">
                <a:lnSpc>
                  <a:spcPts val="3120"/>
                </a:lnSpc>
              </a:pPr>
              <a:r>
                <a:rPr lang="en-US" sz="2400" spc="120">
                  <a:solidFill>
                    <a:srgbClr val="3EDAD8"/>
                  </a:solidFill>
                  <a:latin typeface="Aileron"/>
                  <a:ea typeface="Aileron"/>
                  <a:cs typeface="Aileron"/>
                  <a:sym typeface="Aileron"/>
                </a:rPr>
                <a:t>1:00 PM – 1:30 PM</a:t>
              </a:r>
            </a:p>
          </p:txBody>
        </p:sp>
        <p:sp>
          <p:nvSpPr>
            <p:cNvPr name="TextBox 27" id="27"/>
            <p:cNvSpPr txBox="true"/>
            <p:nvPr/>
          </p:nvSpPr>
          <p:spPr>
            <a:xfrm rot="0">
              <a:off x="0" y="636270"/>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Montserrat"/>
                  <a:ea typeface="Montserrat"/>
                  <a:cs typeface="Montserrat"/>
                  <a:sym typeface="Montserrat"/>
                </a:rPr>
                <a:t>Opening Ceremony </a:t>
              </a:r>
            </a:p>
            <a:p>
              <a:pPr algn="ctr">
                <a:lnSpc>
                  <a:spcPts val="3299"/>
                </a:lnSpc>
              </a:pPr>
            </a:p>
          </p:txBody>
        </p:sp>
      </p:grpSp>
      <p:grpSp>
        <p:nvGrpSpPr>
          <p:cNvPr name="Group 28" id="28"/>
          <p:cNvGrpSpPr/>
          <p:nvPr/>
        </p:nvGrpSpPr>
        <p:grpSpPr>
          <a:xfrm rot="0">
            <a:off x="12495966" y="3922184"/>
            <a:ext cx="3146962" cy="1664970"/>
            <a:chOff x="0" y="0"/>
            <a:chExt cx="4195949" cy="2219960"/>
          </a:xfrm>
        </p:grpSpPr>
        <p:sp>
          <p:nvSpPr>
            <p:cNvPr name="TextBox 29" id="29"/>
            <p:cNvSpPr txBox="true"/>
            <p:nvPr/>
          </p:nvSpPr>
          <p:spPr>
            <a:xfrm rot="0">
              <a:off x="0" y="-28575"/>
              <a:ext cx="4195949" cy="508635"/>
            </a:xfrm>
            <a:prstGeom prst="rect">
              <a:avLst/>
            </a:prstGeom>
          </p:spPr>
          <p:txBody>
            <a:bodyPr anchor="t" rtlCol="false" tIns="0" lIns="0" bIns="0" rIns="0">
              <a:spAutoFit/>
            </a:bodyPr>
            <a:lstStyle/>
            <a:p>
              <a:pPr algn="ctr">
                <a:lnSpc>
                  <a:spcPts val="3120"/>
                </a:lnSpc>
              </a:pPr>
              <a:r>
                <a:rPr lang="en-US" sz="2400" spc="120">
                  <a:solidFill>
                    <a:srgbClr val="3EDAD8"/>
                  </a:solidFill>
                  <a:latin typeface="Aileron"/>
                  <a:ea typeface="Aileron"/>
                  <a:cs typeface="Aileron"/>
                  <a:sym typeface="Aileron"/>
                </a:rPr>
                <a:t>1:30 PM – 3:30 PM</a:t>
              </a:r>
            </a:p>
          </p:txBody>
        </p:sp>
        <p:sp>
          <p:nvSpPr>
            <p:cNvPr name="TextBox 30" id="30"/>
            <p:cNvSpPr txBox="true"/>
            <p:nvPr/>
          </p:nvSpPr>
          <p:spPr>
            <a:xfrm rot="0">
              <a:off x="0" y="636270"/>
              <a:ext cx="4195949" cy="1583690"/>
            </a:xfrm>
            <a:prstGeom prst="rect">
              <a:avLst/>
            </a:prstGeom>
          </p:spPr>
          <p:txBody>
            <a:bodyPr anchor="t" rtlCol="false" tIns="0" lIns="0" bIns="0" rIns="0">
              <a:spAutoFit/>
            </a:bodyPr>
            <a:lstStyle/>
            <a:p>
              <a:pPr algn="ctr">
                <a:lnSpc>
                  <a:spcPts val="3299"/>
                </a:lnSpc>
              </a:pPr>
              <a:r>
                <a:rPr lang="en-US" sz="2199" spc="65">
                  <a:solidFill>
                    <a:srgbClr val="FFFFFF"/>
                  </a:solidFill>
                  <a:latin typeface="Montserrat"/>
                  <a:ea typeface="Montserrat"/>
                  <a:cs typeface="Montserrat"/>
                  <a:sym typeface="Montserrat"/>
                </a:rPr>
                <a:t>Introductory Presentation</a:t>
              </a:r>
            </a:p>
            <a:p>
              <a:pPr algn="ctr">
                <a:lnSpc>
                  <a:spcPts val="3299"/>
                </a:lnSpc>
              </a:pPr>
            </a:p>
          </p:txBody>
        </p:sp>
      </p:grpSp>
      <p:grpSp>
        <p:nvGrpSpPr>
          <p:cNvPr name="Group 31" id="31"/>
          <p:cNvGrpSpPr/>
          <p:nvPr/>
        </p:nvGrpSpPr>
        <p:grpSpPr>
          <a:xfrm rot="0">
            <a:off x="3230822" y="7265609"/>
            <a:ext cx="3146962" cy="1255395"/>
            <a:chOff x="0" y="0"/>
            <a:chExt cx="4195949" cy="1673860"/>
          </a:xfrm>
        </p:grpSpPr>
        <p:sp>
          <p:nvSpPr>
            <p:cNvPr name="TextBox 32" id="32"/>
            <p:cNvSpPr txBox="true"/>
            <p:nvPr/>
          </p:nvSpPr>
          <p:spPr>
            <a:xfrm rot="0">
              <a:off x="0" y="-28575"/>
              <a:ext cx="4195949" cy="508635"/>
            </a:xfrm>
            <a:prstGeom prst="rect">
              <a:avLst/>
            </a:prstGeom>
          </p:spPr>
          <p:txBody>
            <a:bodyPr anchor="t" rtlCol="false" tIns="0" lIns="0" bIns="0" rIns="0">
              <a:spAutoFit/>
            </a:bodyPr>
            <a:lstStyle/>
            <a:p>
              <a:pPr algn="ctr">
                <a:lnSpc>
                  <a:spcPts val="3120"/>
                </a:lnSpc>
              </a:pPr>
              <a:r>
                <a:rPr lang="en-US" sz="2400" spc="120">
                  <a:solidFill>
                    <a:srgbClr val="3EDAD8"/>
                  </a:solidFill>
                  <a:latin typeface="Aileron"/>
                  <a:ea typeface="Aileron"/>
                  <a:cs typeface="Aileron"/>
                  <a:sym typeface="Aileron"/>
                </a:rPr>
                <a:t>3:30 PM – 4:20 PM</a:t>
              </a:r>
            </a:p>
          </p:txBody>
        </p:sp>
        <p:sp>
          <p:nvSpPr>
            <p:cNvPr name="TextBox 33" id="33"/>
            <p:cNvSpPr txBox="true"/>
            <p:nvPr/>
          </p:nvSpPr>
          <p:spPr>
            <a:xfrm rot="0">
              <a:off x="0" y="636270"/>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Montserrat"/>
                  <a:ea typeface="Montserrat"/>
                  <a:cs typeface="Montserrat"/>
                  <a:sym typeface="Montserrat"/>
                </a:rPr>
                <a:t>Lunch Break + Networking</a:t>
              </a:r>
            </a:p>
          </p:txBody>
        </p:sp>
      </p:grpSp>
      <p:grpSp>
        <p:nvGrpSpPr>
          <p:cNvPr name="Group 34" id="34"/>
          <p:cNvGrpSpPr/>
          <p:nvPr/>
        </p:nvGrpSpPr>
        <p:grpSpPr>
          <a:xfrm rot="0">
            <a:off x="7570519" y="7265609"/>
            <a:ext cx="3146962" cy="1255395"/>
            <a:chOff x="0" y="0"/>
            <a:chExt cx="4195949" cy="1673860"/>
          </a:xfrm>
        </p:grpSpPr>
        <p:sp>
          <p:nvSpPr>
            <p:cNvPr name="TextBox 35" id="35"/>
            <p:cNvSpPr txBox="true"/>
            <p:nvPr/>
          </p:nvSpPr>
          <p:spPr>
            <a:xfrm rot="0">
              <a:off x="0" y="-28575"/>
              <a:ext cx="4195949" cy="508635"/>
            </a:xfrm>
            <a:prstGeom prst="rect">
              <a:avLst/>
            </a:prstGeom>
          </p:spPr>
          <p:txBody>
            <a:bodyPr anchor="t" rtlCol="false" tIns="0" lIns="0" bIns="0" rIns="0">
              <a:spAutoFit/>
            </a:bodyPr>
            <a:lstStyle/>
            <a:p>
              <a:pPr algn="ctr">
                <a:lnSpc>
                  <a:spcPts val="3120"/>
                </a:lnSpc>
              </a:pPr>
              <a:r>
                <a:rPr lang="en-US" sz="2400" spc="120">
                  <a:solidFill>
                    <a:srgbClr val="3EDAD8"/>
                  </a:solidFill>
                  <a:latin typeface="Aileron"/>
                  <a:ea typeface="Aileron"/>
                  <a:cs typeface="Aileron"/>
                  <a:sym typeface="Aileron"/>
                </a:rPr>
                <a:t>4:20 PM – 4:50 PM</a:t>
              </a:r>
            </a:p>
          </p:txBody>
        </p:sp>
        <p:sp>
          <p:nvSpPr>
            <p:cNvPr name="TextBox 36" id="36"/>
            <p:cNvSpPr txBox="true"/>
            <p:nvPr/>
          </p:nvSpPr>
          <p:spPr>
            <a:xfrm rot="0">
              <a:off x="0" y="636270"/>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Montserrat"/>
                  <a:ea typeface="Montserrat"/>
                  <a:cs typeface="Montserrat"/>
                  <a:sym typeface="Montserrat"/>
                </a:rPr>
                <a:t>Time for Finalists to Prepare</a:t>
              </a:r>
            </a:p>
          </p:txBody>
        </p:sp>
      </p:grpSp>
      <p:sp>
        <p:nvSpPr>
          <p:cNvPr name="TextBox 37" id="37"/>
          <p:cNvSpPr txBox="true"/>
          <p:nvPr/>
        </p:nvSpPr>
        <p:spPr>
          <a:xfrm rot="0">
            <a:off x="1684820" y="1319263"/>
            <a:ext cx="14948985" cy="868697"/>
          </a:xfrm>
          <a:prstGeom prst="rect">
            <a:avLst/>
          </a:prstGeom>
        </p:spPr>
        <p:txBody>
          <a:bodyPr anchor="t" rtlCol="false" tIns="0" lIns="0" bIns="0" rIns="0">
            <a:spAutoFit/>
          </a:bodyPr>
          <a:lstStyle/>
          <a:p>
            <a:pPr algn="ctr">
              <a:lnSpc>
                <a:spcPts val="6987"/>
              </a:lnSpc>
            </a:pPr>
            <a:r>
              <a:rPr lang="en-US" b="true" sz="5585" spc="61">
                <a:solidFill>
                  <a:srgbClr val="FFFFFF"/>
                </a:solidFill>
                <a:latin typeface="Garet Bold"/>
                <a:ea typeface="Garet Bold"/>
                <a:cs typeface="Garet Bold"/>
                <a:sym typeface="Garet Bold"/>
              </a:rPr>
              <a:t>Hackathon Timeline</a:t>
            </a:r>
          </a:p>
        </p:txBody>
      </p:sp>
      <p:grpSp>
        <p:nvGrpSpPr>
          <p:cNvPr name="Group 38" id="38"/>
          <p:cNvGrpSpPr/>
          <p:nvPr/>
        </p:nvGrpSpPr>
        <p:grpSpPr>
          <a:xfrm rot="0">
            <a:off x="11910216" y="7175235"/>
            <a:ext cx="3146962" cy="1255395"/>
            <a:chOff x="0" y="0"/>
            <a:chExt cx="4195949" cy="1673860"/>
          </a:xfrm>
        </p:grpSpPr>
        <p:sp>
          <p:nvSpPr>
            <p:cNvPr name="TextBox 39" id="39"/>
            <p:cNvSpPr txBox="true"/>
            <p:nvPr/>
          </p:nvSpPr>
          <p:spPr>
            <a:xfrm rot="0">
              <a:off x="0" y="-28575"/>
              <a:ext cx="4195949" cy="508635"/>
            </a:xfrm>
            <a:prstGeom prst="rect">
              <a:avLst/>
            </a:prstGeom>
          </p:spPr>
          <p:txBody>
            <a:bodyPr anchor="t" rtlCol="false" tIns="0" lIns="0" bIns="0" rIns="0">
              <a:spAutoFit/>
            </a:bodyPr>
            <a:lstStyle/>
            <a:p>
              <a:pPr algn="ctr">
                <a:lnSpc>
                  <a:spcPts val="3120"/>
                </a:lnSpc>
              </a:pPr>
              <a:r>
                <a:rPr lang="en-US" sz="2400" spc="120">
                  <a:solidFill>
                    <a:srgbClr val="3EDAD8"/>
                  </a:solidFill>
                  <a:latin typeface="Aileron"/>
                  <a:ea typeface="Aileron"/>
                  <a:cs typeface="Aileron"/>
                  <a:sym typeface="Aileron"/>
                </a:rPr>
                <a:t>5:00 PM – 6:00 PM</a:t>
              </a:r>
            </a:p>
          </p:txBody>
        </p:sp>
        <p:sp>
          <p:nvSpPr>
            <p:cNvPr name="TextBox 40" id="40"/>
            <p:cNvSpPr txBox="true"/>
            <p:nvPr/>
          </p:nvSpPr>
          <p:spPr>
            <a:xfrm rot="0">
              <a:off x="0" y="636270"/>
              <a:ext cx="4195949" cy="1037590"/>
            </a:xfrm>
            <a:prstGeom prst="rect">
              <a:avLst/>
            </a:prstGeom>
          </p:spPr>
          <p:txBody>
            <a:bodyPr anchor="t" rtlCol="false" tIns="0" lIns="0" bIns="0" rIns="0">
              <a:spAutoFit/>
            </a:bodyPr>
            <a:lstStyle/>
            <a:p>
              <a:pPr algn="ctr">
                <a:lnSpc>
                  <a:spcPts val="3299"/>
                </a:lnSpc>
              </a:pPr>
              <a:r>
                <a:rPr lang="en-US" sz="2199" spc="65">
                  <a:solidFill>
                    <a:srgbClr val="FFFFFF"/>
                  </a:solidFill>
                  <a:latin typeface="Montserrat"/>
                  <a:ea typeface="Montserrat"/>
                  <a:cs typeface="Montserrat"/>
                  <a:sym typeface="Montserrat"/>
                </a:rPr>
                <a:t>Final Team Presentation</a:t>
              </a:r>
            </a:p>
          </p:txBody>
        </p:sp>
      </p:grpSp>
    </p:spTree>
  </p:cSld>
  <p:clrMapOvr>
    <a:masterClrMapping/>
  </p:clrMapOvr>
  <p:transition spd="slow">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grpSp>
        <p:nvGrpSpPr>
          <p:cNvPr name="Group 3" id="3"/>
          <p:cNvGrpSpPr/>
          <p:nvPr/>
        </p:nvGrpSpPr>
        <p:grpSpPr>
          <a:xfrm rot="0">
            <a:off x="3631863" y="1670336"/>
            <a:ext cx="11054898" cy="1226174"/>
            <a:chOff x="0" y="0"/>
            <a:chExt cx="2840899" cy="315104"/>
          </a:xfrm>
        </p:grpSpPr>
        <p:sp>
          <p:nvSpPr>
            <p:cNvPr name="Freeform 4" id="4"/>
            <p:cNvSpPr/>
            <p:nvPr/>
          </p:nvSpPr>
          <p:spPr>
            <a:xfrm flipH="false" flipV="false" rot="0">
              <a:off x="0" y="0"/>
              <a:ext cx="2840899" cy="315104"/>
            </a:xfrm>
            <a:custGeom>
              <a:avLst/>
              <a:gdLst/>
              <a:ahLst/>
              <a:cxnLst/>
              <a:rect r="r" b="b" t="t" l="l"/>
              <a:pathLst>
                <a:path h="315104" w="2840899">
                  <a:moveTo>
                    <a:pt x="11905" y="0"/>
                  </a:moveTo>
                  <a:lnTo>
                    <a:pt x="2828993" y="0"/>
                  </a:lnTo>
                  <a:cubicBezTo>
                    <a:pt x="2835568" y="0"/>
                    <a:pt x="2840899" y="5330"/>
                    <a:pt x="2840899" y="11905"/>
                  </a:cubicBezTo>
                  <a:lnTo>
                    <a:pt x="2840899" y="303198"/>
                  </a:lnTo>
                  <a:cubicBezTo>
                    <a:pt x="2840899" y="309773"/>
                    <a:pt x="2835568" y="315104"/>
                    <a:pt x="2828993" y="315104"/>
                  </a:cubicBezTo>
                  <a:lnTo>
                    <a:pt x="11905" y="315104"/>
                  </a:lnTo>
                  <a:cubicBezTo>
                    <a:pt x="5330" y="315104"/>
                    <a:pt x="0" y="309773"/>
                    <a:pt x="0" y="303198"/>
                  </a:cubicBezTo>
                  <a:lnTo>
                    <a:pt x="0" y="11905"/>
                  </a:lnTo>
                  <a:cubicBezTo>
                    <a:pt x="0" y="5330"/>
                    <a:pt x="5330" y="0"/>
                    <a:pt x="11905" y="0"/>
                  </a:cubicBezTo>
                  <a:close/>
                </a:path>
              </a:pathLst>
            </a:custGeom>
            <a:solidFill>
              <a:srgbClr val="154165">
                <a:alpha val="51765"/>
              </a:srgbClr>
            </a:solidFill>
          </p:spPr>
        </p:sp>
        <p:sp>
          <p:nvSpPr>
            <p:cNvPr name="TextBox 5" id="5"/>
            <p:cNvSpPr txBox="true"/>
            <p:nvPr/>
          </p:nvSpPr>
          <p:spPr>
            <a:xfrm>
              <a:off x="0" y="-28575"/>
              <a:ext cx="2840899" cy="343679"/>
            </a:xfrm>
            <a:prstGeom prst="rect">
              <a:avLst/>
            </a:prstGeom>
          </p:spPr>
          <p:txBody>
            <a:bodyPr anchor="ctr" rtlCol="false" tIns="50800" lIns="50800" bIns="50800" rIns="50800"/>
            <a:lstStyle/>
            <a:p>
              <a:pPr algn="ctr">
                <a:lnSpc>
                  <a:spcPts val="2377"/>
                </a:lnSpc>
              </a:pPr>
            </a:p>
          </p:txBody>
        </p:sp>
      </p:grpSp>
      <p:sp>
        <p:nvSpPr>
          <p:cNvPr name="Freeform 6" id="6"/>
          <p:cNvSpPr/>
          <p:nvPr/>
        </p:nvSpPr>
        <p:spPr>
          <a:xfrm flipH="false" flipV="false" rot="0">
            <a:off x="4185835" y="235721"/>
            <a:ext cx="9946954" cy="383766"/>
          </a:xfrm>
          <a:custGeom>
            <a:avLst/>
            <a:gdLst/>
            <a:ahLst/>
            <a:cxnLst/>
            <a:rect r="r" b="b" t="t" l="l"/>
            <a:pathLst>
              <a:path h="383766" w="9946954">
                <a:moveTo>
                  <a:pt x="0" y="0"/>
                </a:moveTo>
                <a:lnTo>
                  <a:pt x="9946954" y="0"/>
                </a:lnTo>
                <a:lnTo>
                  <a:pt x="9946954" y="383765"/>
                </a:lnTo>
                <a:lnTo>
                  <a:pt x="0" y="383765"/>
                </a:lnTo>
                <a:lnTo>
                  <a:pt x="0" y="0"/>
                </a:lnTo>
                <a:close/>
              </a:path>
            </a:pathLst>
          </a:custGeom>
          <a:blipFill>
            <a:blip r:embed="rId3"/>
            <a:stretch>
              <a:fillRect l="0" t="0" r="-388" b="-803267"/>
            </a:stretch>
          </a:blipFill>
        </p:spPr>
      </p:sp>
      <p:grpSp>
        <p:nvGrpSpPr>
          <p:cNvPr name="Group 7" id="7"/>
          <p:cNvGrpSpPr/>
          <p:nvPr/>
        </p:nvGrpSpPr>
        <p:grpSpPr>
          <a:xfrm rot="0">
            <a:off x="5155519" y="9704975"/>
            <a:ext cx="7976962" cy="582025"/>
            <a:chOff x="0" y="0"/>
            <a:chExt cx="10635949" cy="776034"/>
          </a:xfrm>
        </p:grpSpPr>
        <p:sp>
          <p:nvSpPr>
            <p:cNvPr name="Freeform 8" id="8"/>
            <p:cNvSpPr/>
            <p:nvPr/>
          </p:nvSpPr>
          <p:spPr>
            <a:xfrm flipH="false" flipV="false" rot="0">
              <a:off x="0" y="0"/>
              <a:ext cx="5297558" cy="649751"/>
            </a:xfrm>
            <a:custGeom>
              <a:avLst/>
              <a:gdLst/>
              <a:ahLst/>
              <a:cxnLst/>
              <a:rect r="r" b="b" t="t" l="l"/>
              <a:pathLst>
                <a:path h="649751" w="5297558">
                  <a:moveTo>
                    <a:pt x="0" y="0"/>
                  </a:moveTo>
                  <a:lnTo>
                    <a:pt x="5297558" y="0"/>
                  </a:lnTo>
                  <a:lnTo>
                    <a:pt x="5297558" y="649751"/>
                  </a:lnTo>
                  <a:lnTo>
                    <a:pt x="0" y="649751"/>
                  </a:lnTo>
                  <a:lnTo>
                    <a:pt x="0" y="0"/>
                  </a:lnTo>
                  <a:close/>
                </a:path>
              </a:pathLst>
            </a:custGeom>
            <a:blipFill>
              <a:blip r:embed="rId4"/>
              <a:stretch>
                <a:fillRect l="-4556" t="-27462" r="0" b="-122645"/>
              </a:stretch>
            </a:blipFill>
          </p:spPr>
        </p:sp>
        <p:sp>
          <p:nvSpPr>
            <p:cNvPr name="Freeform 9" id="9"/>
            <p:cNvSpPr/>
            <p:nvPr/>
          </p:nvSpPr>
          <p:spPr>
            <a:xfrm flipH="false" flipV="false" rot="0">
              <a:off x="5297558" y="0"/>
              <a:ext cx="5338391" cy="776034"/>
            </a:xfrm>
            <a:custGeom>
              <a:avLst/>
              <a:gdLst/>
              <a:ahLst/>
              <a:cxnLst/>
              <a:rect r="r" b="b" t="t" l="l"/>
              <a:pathLst>
                <a:path h="776034" w="5338391">
                  <a:moveTo>
                    <a:pt x="0" y="0"/>
                  </a:moveTo>
                  <a:lnTo>
                    <a:pt x="5338391" y="0"/>
                  </a:lnTo>
                  <a:lnTo>
                    <a:pt x="5338391" y="776034"/>
                  </a:lnTo>
                  <a:lnTo>
                    <a:pt x="0" y="776034"/>
                  </a:lnTo>
                  <a:lnTo>
                    <a:pt x="0" y="0"/>
                  </a:lnTo>
                  <a:close/>
                </a:path>
              </a:pathLst>
            </a:custGeom>
            <a:blipFill>
              <a:blip r:embed="rId4"/>
              <a:stretch>
                <a:fillRect l="-3465" t="-108820" r="0" b="0"/>
              </a:stretch>
            </a:blipFill>
          </p:spPr>
        </p:sp>
      </p:grpSp>
      <p:sp>
        <p:nvSpPr>
          <p:cNvPr name="Freeform 10" id="10"/>
          <p:cNvSpPr/>
          <p:nvPr/>
        </p:nvSpPr>
        <p:spPr>
          <a:xfrm flipH="false" flipV="false" rot="0">
            <a:off x="4363846" y="5553069"/>
            <a:ext cx="2433599" cy="2433599"/>
          </a:xfrm>
          <a:custGeom>
            <a:avLst/>
            <a:gdLst/>
            <a:ahLst/>
            <a:cxnLst/>
            <a:rect r="r" b="b" t="t" l="l"/>
            <a:pathLst>
              <a:path h="2433599" w="2433599">
                <a:moveTo>
                  <a:pt x="0" y="0"/>
                </a:moveTo>
                <a:lnTo>
                  <a:pt x="2433599" y="0"/>
                </a:lnTo>
                <a:lnTo>
                  <a:pt x="2433599" y="2433599"/>
                </a:lnTo>
                <a:lnTo>
                  <a:pt x="0" y="2433599"/>
                </a:lnTo>
                <a:lnTo>
                  <a:pt x="0" y="0"/>
                </a:lnTo>
                <a:close/>
              </a:path>
            </a:pathLst>
          </a:custGeom>
          <a:blipFill>
            <a:blip r:embed="rId5"/>
            <a:stretch>
              <a:fillRect l="0" t="0" r="0" b="0"/>
            </a:stretch>
          </a:blipFill>
        </p:spPr>
      </p:sp>
      <p:sp>
        <p:nvSpPr>
          <p:cNvPr name="Freeform 11" id="11"/>
          <p:cNvSpPr/>
          <p:nvPr/>
        </p:nvSpPr>
        <p:spPr>
          <a:xfrm flipH="false" flipV="false" rot="0">
            <a:off x="8063545" y="4105475"/>
            <a:ext cx="2549478" cy="2549478"/>
          </a:xfrm>
          <a:custGeom>
            <a:avLst/>
            <a:gdLst/>
            <a:ahLst/>
            <a:cxnLst/>
            <a:rect r="r" b="b" t="t" l="l"/>
            <a:pathLst>
              <a:path h="2549478" w="2549478">
                <a:moveTo>
                  <a:pt x="0" y="0"/>
                </a:moveTo>
                <a:lnTo>
                  <a:pt x="2549478" y="0"/>
                </a:lnTo>
                <a:lnTo>
                  <a:pt x="2549478" y="2549478"/>
                </a:lnTo>
                <a:lnTo>
                  <a:pt x="0" y="2549478"/>
                </a:lnTo>
                <a:lnTo>
                  <a:pt x="0" y="0"/>
                </a:lnTo>
                <a:close/>
              </a:path>
            </a:pathLst>
          </a:custGeom>
          <a:blipFill>
            <a:blip r:embed="rId6"/>
            <a:stretch>
              <a:fillRect l="0" t="0" r="0" b="0"/>
            </a:stretch>
          </a:blipFill>
        </p:spPr>
      </p:sp>
      <p:sp>
        <p:nvSpPr>
          <p:cNvPr name="Freeform 12" id="12"/>
          <p:cNvSpPr/>
          <p:nvPr/>
        </p:nvSpPr>
        <p:spPr>
          <a:xfrm flipH="false" flipV="false" rot="0">
            <a:off x="11874737" y="5276762"/>
            <a:ext cx="2627463" cy="2627463"/>
          </a:xfrm>
          <a:custGeom>
            <a:avLst/>
            <a:gdLst/>
            <a:ahLst/>
            <a:cxnLst/>
            <a:rect r="r" b="b" t="t" l="l"/>
            <a:pathLst>
              <a:path h="2627463" w="2627463">
                <a:moveTo>
                  <a:pt x="0" y="0"/>
                </a:moveTo>
                <a:lnTo>
                  <a:pt x="2627463" y="0"/>
                </a:lnTo>
                <a:lnTo>
                  <a:pt x="2627463" y="2627464"/>
                </a:lnTo>
                <a:lnTo>
                  <a:pt x="0" y="2627464"/>
                </a:lnTo>
                <a:lnTo>
                  <a:pt x="0" y="0"/>
                </a:lnTo>
                <a:close/>
              </a:path>
            </a:pathLst>
          </a:custGeom>
          <a:blipFill>
            <a:blip r:embed="rId7"/>
            <a:stretch>
              <a:fillRect l="0" t="0" r="0" b="0"/>
            </a:stretch>
          </a:blipFill>
        </p:spPr>
      </p:sp>
      <p:sp>
        <p:nvSpPr>
          <p:cNvPr name="Freeform 13" id="13"/>
          <p:cNvSpPr/>
          <p:nvPr/>
        </p:nvSpPr>
        <p:spPr>
          <a:xfrm flipH="false" flipV="false" rot="0">
            <a:off x="15054924" y="4105475"/>
            <a:ext cx="2627463" cy="2627463"/>
          </a:xfrm>
          <a:custGeom>
            <a:avLst/>
            <a:gdLst/>
            <a:ahLst/>
            <a:cxnLst/>
            <a:rect r="r" b="b" t="t" l="l"/>
            <a:pathLst>
              <a:path h="2627463" w="2627463">
                <a:moveTo>
                  <a:pt x="0" y="0"/>
                </a:moveTo>
                <a:lnTo>
                  <a:pt x="2627463" y="0"/>
                </a:lnTo>
                <a:lnTo>
                  <a:pt x="2627463" y="2627464"/>
                </a:lnTo>
                <a:lnTo>
                  <a:pt x="0" y="2627464"/>
                </a:lnTo>
                <a:lnTo>
                  <a:pt x="0" y="0"/>
                </a:lnTo>
                <a:close/>
              </a:path>
            </a:pathLst>
          </a:custGeom>
          <a:blipFill>
            <a:blip r:embed="rId8"/>
            <a:stretch>
              <a:fillRect l="0" t="0" r="0" b="0"/>
            </a:stretch>
          </a:blipFill>
        </p:spPr>
      </p:sp>
      <p:grpSp>
        <p:nvGrpSpPr>
          <p:cNvPr name="Group 14" id="14"/>
          <p:cNvGrpSpPr/>
          <p:nvPr/>
        </p:nvGrpSpPr>
        <p:grpSpPr>
          <a:xfrm rot="0">
            <a:off x="0" y="6590494"/>
            <a:ext cx="4185835" cy="1226174"/>
            <a:chOff x="0" y="0"/>
            <a:chExt cx="1075680" cy="315104"/>
          </a:xfrm>
        </p:grpSpPr>
        <p:sp>
          <p:nvSpPr>
            <p:cNvPr name="Freeform 15" id="15"/>
            <p:cNvSpPr/>
            <p:nvPr/>
          </p:nvSpPr>
          <p:spPr>
            <a:xfrm flipH="false" flipV="false" rot="0">
              <a:off x="0" y="0"/>
              <a:ext cx="1075680" cy="315104"/>
            </a:xfrm>
            <a:custGeom>
              <a:avLst/>
              <a:gdLst/>
              <a:ahLst/>
              <a:cxnLst/>
              <a:rect r="r" b="b" t="t" l="l"/>
              <a:pathLst>
                <a:path h="315104" w="1075680">
                  <a:moveTo>
                    <a:pt x="31442" y="0"/>
                  </a:moveTo>
                  <a:lnTo>
                    <a:pt x="1044238" y="0"/>
                  </a:lnTo>
                  <a:cubicBezTo>
                    <a:pt x="1061603" y="0"/>
                    <a:pt x="1075680" y="14077"/>
                    <a:pt x="1075680" y="31442"/>
                  </a:cubicBezTo>
                  <a:lnTo>
                    <a:pt x="1075680" y="283661"/>
                  </a:lnTo>
                  <a:cubicBezTo>
                    <a:pt x="1075680" y="301026"/>
                    <a:pt x="1061603" y="315104"/>
                    <a:pt x="1044238" y="315104"/>
                  </a:cubicBezTo>
                  <a:lnTo>
                    <a:pt x="31442" y="315104"/>
                  </a:lnTo>
                  <a:cubicBezTo>
                    <a:pt x="14077" y="315104"/>
                    <a:pt x="0" y="301026"/>
                    <a:pt x="0" y="283661"/>
                  </a:cubicBezTo>
                  <a:lnTo>
                    <a:pt x="0" y="31442"/>
                  </a:lnTo>
                  <a:cubicBezTo>
                    <a:pt x="0" y="14077"/>
                    <a:pt x="14077" y="0"/>
                    <a:pt x="31442" y="0"/>
                  </a:cubicBezTo>
                  <a:close/>
                </a:path>
              </a:pathLst>
            </a:custGeom>
            <a:solidFill>
              <a:srgbClr val="154165">
                <a:alpha val="51765"/>
              </a:srgbClr>
            </a:solidFill>
          </p:spPr>
        </p:sp>
        <p:sp>
          <p:nvSpPr>
            <p:cNvPr name="TextBox 16" id="16"/>
            <p:cNvSpPr txBox="true"/>
            <p:nvPr/>
          </p:nvSpPr>
          <p:spPr>
            <a:xfrm>
              <a:off x="0" y="-28575"/>
              <a:ext cx="1075680" cy="343679"/>
            </a:xfrm>
            <a:prstGeom prst="rect">
              <a:avLst/>
            </a:prstGeom>
          </p:spPr>
          <p:txBody>
            <a:bodyPr anchor="ctr" rtlCol="false" tIns="50800" lIns="50800" bIns="50800" rIns="50800"/>
            <a:lstStyle/>
            <a:p>
              <a:pPr algn="ctr">
                <a:lnSpc>
                  <a:spcPts val="2377"/>
                </a:lnSpc>
              </a:pPr>
            </a:p>
          </p:txBody>
        </p:sp>
      </p:grpSp>
      <p:sp>
        <p:nvSpPr>
          <p:cNvPr name="TextBox 17" id="17"/>
          <p:cNvSpPr txBox="true"/>
          <p:nvPr/>
        </p:nvSpPr>
        <p:spPr>
          <a:xfrm rot="0">
            <a:off x="-764782" y="6607328"/>
            <a:ext cx="5399179" cy="1966957"/>
          </a:xfrm>
          <a:prstGeom prst="rect">
            <a:avLst/>
          </a:prstGeom>
        </p:spPr>
        <p:txBody>
          <a:bodyPr anchor="t" rtlCol="false" tIns="0" lIns="0" bIns="0" rIns="0">
            <a:spAutoFit/>
          </a:bodyPr>
          <a:lstStyle/>
          <a:p>
            <a:pPr algn="ctr">
              <a:lnSpc>
                <a:spcPts val="3131"/>
              </a:lnSpc>
            </a:pPr>
            <a:r>
              <a:rPr lang="en-US" sz="2236">
                <a:solidFill>
                  <a:srgbClr val="FFFFFF"/>
                </a:solidFill>
                <a:latin typeface="Montserrat"/>
                <a:ea typeface="Montserrat"/>
                <a:cs typeface="Montserrat"/>
                <a:sym typeface="Montserrat"/>
              </a:rPr>
              <a:t>Sarah Macdonald</a:t>
            </a:r>
          </a:p>
          <a:p>
            <a:pPr algn="ctr">
              <a:lnSpc>
                <a:spcPts val="3131"/>
              </a:lnSpc>
            </a:pPr>
            <a:r>
              <a:rPr lang="en-US" sz="2236">
                <a:solidFill>
                  <a:srgbClr val="FFFFFF"/>
                </a:solidFill>
                <a:latin typeface="Montserrat"/>
                <a:ea typeface="Montserrat"/>
                <a:cs typeface="Montserrat"/>
                <a:sym typeface="Montserrat"/>
              </a:rPr>
              <a:t>Decision Support Advisor</a:t>
            </a:r>
          </a:p>
          <a:p>
            <a:pPr algn="ctr">
              <a:lnSpc>
                <a:spcPts val="3131"/>
              </a:lnSpc>
            </a:pPr>
            <a:r>
              <a:rPr lang="en-US" sz="2236">
                <a:solidFill>
                  <a:srgbClr val="FFFFFF"/>
                </a:solidFill>
                <a:latin typeface="Montserrat"/>
                <a:ea typeface="Montserrat"/>
                <a:cs typeface="Montserrat"/>
                <a:sym typeface="Montserrat"/>
              </a:rPr>
              <a:t> Vancouver Coastal Health</a:t>
            </a:r>
          </a:p>
          <a:p>
            <a:pPr algn="ctr">
              <a:lnSpc>
                <a:spcPts val="3131"/>
              </a:lnSpc>
            </a:pPr>
          </a:p>
          <a:p>
            <a:pPr algn="ctr">
              <a:lnSpc>
                <a:spcPts val="3131"/>
              </a:lnSpc>
            </a:pPr>
          </a:p>
        </p:txBody>
      </p:sp>
      <p:grpSp>
        <p:nvGrpSpPr>
          <p:cNvPr name="Group 18" id="18"/>
          <p:cNvGrpSpPr/>
          <p:nvPr/>
        </p:nvGrpSpPr>
        <p:grpSpPr>
          <a:xfrm rot="0">
            <a:off x="3292737" y="8121869"/>
            <a:ext cx="4575817" cy="1524104"/>
            <a:chOff x="0" y="0"/>
            <a:chExt cx="1175898" cy="391666"/>
          </a:xfrm>
        </p:grpSpPr>
        <p:sp>
          <p:nvSpPr>
            <p:cNvPr name="Freeform 19" id="19"/>
            <p:cNvSpPr/>
            <p:nvPr/>
          </p:nvSpPr>
          <p:spPr>
            <a:xfrm flipH="false" flipV="false" rot="0">
              <a:off x="0" y="0"/>
              <a:ext cx="1175898" cy="391666"/>
            </a:xfrm>
            <a:custGeom>
              <a:avLst/>
              <a:gdLst/>
              <a:ahLst/>
              <a:cxnLst/>
              <a:rect r="r" b="b" t="t" l="l"/>
              <a:pathLst>
                <a:path h="391666" w="1175898">
                  <a:moveTo>
                    <a:pt x="28763" y="0"/>
                  </a:moveTo>
                  <a:lnTo>
                    <a:pt x="1147135" y="0"/>
                  </a:lnTo>
                  <a:cubicBezTo>
                    <a:pt x="1154764" y="0"/>
                    <a:pt x="1162079" y="3030"/>
                    <a:pt x="1167474" y="8424"/>
                  </a:cubicBezTo>
                  <a:cubicBezTo>
                    <a:pt x="1172868" y="13818"/>
                    <a:pt x="1175898" y="21134"/>
                    <a:pt x="1175898" y="28763"/>
                  </a:cubicBezTo>
                  <a:lnTo>
                    <a:pt x="1175898" y="362903"/>
                  </a:lnTo>
                  <a:cubicBezTo>
                    <a:pt x="1175898" y="378788"/>
                    <a:pt x="1163020" y="391666"/>
                    <a:pt x="1147135" y="391666"/>
                  </a:cubicBezTo>
                  <a:lnTo>
                    <a:pt x="28763" y="391666"/>
                  </a:lnTo>
                  <a:cubicBezTo>
                    <a:pt x="12877" y="391666"/>
                    <a:pt x="0" y="378788"/>
                    <a:pt x="0" y="362903"/>
                  </a:cubicBezTo>
                  <a:lnTo>
                    <a:pt x="0" y="28763"/>
                  </a:lnTo>
                  <a:cubicBezTo>
                    <a:pt x="0" y="21134"/>
                    <a:pt x="3030" y="13818"/>
                    <a:pt x="8424" y="8424"/>
                  </a:cubicBezTo>
                  <a:cubicBezTo>
                    <a:pt x="13818" y="3030"/>
                    <a:pt x="21134" y="0"/>
                    <a:pt x="28763" y="0"/>
                  </a:cubicBezTo>
                  <a:close/>
                </a:path>
              </a:pathLst>
            </a:custGeom>
            <a:solidFill>
              <a:srgbClr val="154165">
                <a:alpha val="51765"/>
              </a:srgbClr>
            </a:solidFill>
          </p:spPr>
        </p:sp>
        <p:sp>
          <p:nvSpPr>
            <p:cNvPr name="TextBox 20" id="20"/>
            <p:cNvSpPr txBox="true"/>
            <p:nvPr/>
          </p:nvSpPr>
          <p:spPr>
            <a:xfrm>
              <a:off x="0" y="-28575"/>
              <a:ext cx="1175898" cy="420241"/>
            </a:xfrm>
            <a:prstGeom prst="rect">
              <a:avLst/>
            </a:prstGeom>
          </p:spPr>
          <p:txBody>
            <a:bodyPr anchor="ctr" rtlCol="false" tIns="50800" lIns="50800" bIns="50800" rIns="50800"/>
            <a:lstStyle/>
            <a:p>
              <a:pPr algn="ctr">
                <a:lnSpc>
                  <a:spcPts val="2377"/>
                </a:lnSpc>
              </a:pPr>
            </a:p>
          </p:txBody>
        </p:sp>
      </p:grpSp>
      <p:grpSp>
        <p:nvGrpSpPr>
          <p:cNvPr name="Group 21" id="21"/>
          <p:cNvGrpSpPr/>
          <p:nvPr/>
        </p:nvGrpSpPr>
        <p:grpSpPr>
          <a:xfrm rot="0">
            <a:off x="7142393" y="6654953"/>
            <a:ext cx="4470754" cy="1226174"/>
            <a:chOff x="0" y="0"/>
            <a:chExt cx="1148899" cy="315104"/>
          </a:xfrm>
        </p:grpSpPr>
        <p:sp>
          <p:nvSpPr>
            <p:cNvPr name="Freeform 22" id="22"/>
            <p:cNvSpPr/>
            <p:nvPr/>
          </p:nvSpPr>
          <p:spPr>
            <a:xfrm flipH="false" flipV="false" rot="0">
              <a:off x="0" y="0"/>
              <a:ext cx="1148899" cy="315104"/>
            </a:xfrm>
            <a:custGeom>
              <a:avLst/>
              <a:gdLst/>
              <a:ahLst/>
              <a:cxnLst/>
              <a:rect r="r" b="b" t="t" l="l"/>
              <a:pathLst>
                <a:path h="315104" w="1148899">
                  <a:moveTo>
                    <a:pt x="29439" y="0"/>
                  </a:moveTo>
                  <a:lnTo>
                    <a:pt x="1119460" y="0"/>
                  </a:lnTo>
                  <a:cubicBezTo>
                    <a:pt x="1127268" y="0"/>
                    <a:pt x="1134756" y="3102"/>
                    <a:pt x="1140277" y="8622"/>
                  </a:cubicBezTo>
                  <a:cubicBezTo>
                    <a:pt x="1145797" y="14143"/>
                    <a:pt x="1148899" y="21631"/>
                    <a:pt x="1148899" y="29439"/>
                  </a:cubicBezTo>
                  <a:lnTo>
                    <a:pt x="1148899" y="285665"/>
                  </a:lnTo>
                  <a:cubicBezTo>
                    <a:pt x="1148899" y="293473"/>
                    <a:pt x="1145797" y="300960"/>
                    <a:pt x="1140277" y="306481"/>
                  </a:cubicBezTo>
                  <a:cubicBezTo>
                    <a:pt x="1134756" y="312002"/>
                    <a:pt x="1127268" y="315104"/>
                    <a:pt x="1119460" y="315104"/>
                  </a:cubicBezTo>
                  <a:lnTo>
                    <a:pt x="29439" y="315104"/>
                  </a:lnTo>
                  <a:cubicBezTo>
                    <a:pt x="21631" y="315104"/>
                    <a:pt x="14143" y="312002"/>
                    <a:pt x="8622" y="306481"/>
                  </a:cubicBezTo>
                  <a:cubicBezTo>
                    <a:pt x="3102" y="300960"/>
                    <a:pt x="0" y="293473"/>
                    <a:pt x="0" y="285665"/>
                  </a:cubicBezTo>
                  <a:lnTo>
                    <a:pt x="0" y="29439"/>
                  </a:lnTo>
                  <a:cubicBezTo>
                    <a:pt x="0" y="21631"/>
                    <a:pt x="3102" y="14143"/>
                    <a:pt x="8622" y="8622"/>
                  </a:cubicBezTo>
                  <a:cubicBezTo>
                    <a:pt x="14143" y="3102"/>
                    <a:pt x="21631" y="0"/>
                    <a:pt x="29439" y="0"/>
                  </a:cubicBezTo>
                  <a:close/>
                </a:path>
              </a:pathLst>
            </a:custGeom>
            <a:solidFill>
              <a:srgbClr val="154165">
                <a:alpha val="51765"/>
              </a:srgbClr>
            </a:solidFill>
          </p:spPr>
        </p:sp>
        <p:sp>
          <p:nvSpPr>
            <p:cNvPr name="TextBox 23" id="23"/>
            <p:cNvSpPr txBox="true"/>
            <p:nvPr/>
          </p:nvSpPr>
          <p:spPr>
            <a:xfrm>
              <a:off x="0" y="-28575"/>
              <a:ext cx="1148899" cy="343679"/>
            </a:xfrm>
            <a:prstGeom prst="rect">
              <a:avLst/>
            </a:prstGeom>
          </p:spPr>
          <p:txBody>
            <a:bodyPr anchor="ctr" rtlCol="false" tIns="50800" lIns="50800" bIns="50800" rIns="50800"/>
            <a:lstStyle/>
            <a:p>
              <a:pPr algn="ctr">
                <a:lnSpc>
                  <a:spcPts val="2377"/>
                </a:lnSpc>
              </a:pPr>
            </a:p>
          </p:txBody>
        </p:sp>
      </p:grpSp>
      <p:grpSp>
        <p:nvGrpSpPr>
          <p:cNvPr name="Group 24" id="24"/>
          <p:cNvGrpSpPr/>
          <p:nvPr/>
        </p:nvGrpSpPr>
        <p:grpSpPr>
          <a:xfrm rot="0">
            <a:off x="11512272" y="8205743"/>
            <a:ext cx="3230477" cy="1226174"/>
            <a:chOff x="0" y="0"/>
            <a:chExt cx="830171" cy="315104"/>
          </a:xfrm>
        </p:grpSpPr>
        <p:sp>
          <p:nvSpPr>
            <p:cNvPr name="Freeform 25" id="25"/>
            <p:cNvSpPr/>
            <p:nvPr/>
          </p:nvSpPr>
          <p:spPr>
            <a:xfrm flipH="false" flipV="false" rot="0">
              <a:off x="0" y="0"/>
              <a:ext cx="830171" cy="315104"/>
            </a:xfrm>
            <a:custGeom>
              <a:avLst/>
              <a:gdLst/>
              <a:ahLst/>
              <a:cxnLst/>
              <a:rect r="r" b="b" t="t" l="l"/>
              <a:pathLst>
                <a:path h="315104" w="830171">
                  <a:moveTo>
                    <a:pt x="40741" y="0"/>
                  </a:moveTo>
                  <a:lnTo>
                    <a:pt x="789430" y="0"/>
                  </a:lnTo>
                  <a:cubicBezTo>
                    <a:pt x="811931" y="0"/>
                    <a:pt x="830171" y="18240"/>
                    <a:pt x="830171" y="40741"/>
                  </a:cubicBezTo>
                  <a:lnTo>
                    <a:pt x="830171" y="274363"/>
                  </a:lnTo>
                  <a:cubicBezTo>
                    <a:pt x="830171" y="285168"/>
                    <a:pt x="825879" y="295530"/>
                    <a:pt x="818238" y="303171"/>
                  </a:cubicBezTo>
                  <a:cubicBezTo>
                    <a:pt x="810598" y="310811"/>
                    <a:pt x="800235" y="315104"/>
                    <a:pt x="789430" y="315104"/>
                  </a:cubicBezTo>
                  <a:lnTo>
                    <a:pt x="40741" y="315104"/>
                  </a:lnTo>
                  <a:cubicBezTo>
                    <a:pt x="18240" y="315104"/>
                    <a:pt x="0" y="296863"/>
                    <a:pt x="0" y="274363"/>
                  </a:cubicBezTo>
                  <a:lnTo>
                    <a:pt x="0" y="40741"/>
                  </a:lnTo>
                  <a:cubicBezTo>
                    <a:pt x="0" y="18240"/>
                    <a:pt x="18240" y="0"/>
                    <a:pt x="40741" y="0"/>
                  </a:cubicBezTo>
                  <a:close/>
                </a:path>
              </a:pathLst>
            </a:custGeom>
            <a:solidFill>
              <a:srgbClr val="154165">
                <a:alpha val="51765"/>
              </a:srgbClr>
            </a:solidFill>
          </p:spPr>
        </p:sp>
        <p:sp>
          <p:nvSpPr>
            <p:cNvPr name="TextBox 26" id="26"/>
            <p:cNvSpPr txBox="true"/>
            <p:nvPr/>
          </p:nvSpPr>
          <p:spPr>
            <a:xfrm>
              <a:off x="0" y="-28575"/>
              <a:ext cx="830171" cy="343679"/>
            </a:xfrm>
            <a:prstGeom prst="rect">
              <a:avLst/>
            </a:prstGeom>
          </p:spPr>
          <p:txBody>
            <a:bodyPr anchor="ctr" rtlCol="false" tIns="50800" lIns="50800" bIns="50800" rIns="50800"/>
            <a:lstStyle/>
            <a:p>
              <a:pPr algn="ctr">
                <a:lnSpc>
                  <a:spcPts val="2377"/>
                </a:lnSpc>
              </a:pPr>
            </a:p>
          </p:txBody>
        </p:sp>
      </p:grpSp>
      <p:grpSp>
        <p:nvGrpSpPr>
          <p:cNvPr name="Group 27" id="27"/>
          <p:cNvGrpSpPr/>
          <p:nvPr/>
        </p:nvGrpSpPr>
        <p:grpSpPr>
          <a:xfrm rot="0">
            <a:off x="14686761" y="6900327"/>
            <a:ext cx="3507281" cy="1327379"/>
            <a:chOff x="0" y="0"/>
            <a:chExt cx="901304" cy="341111"/>
          </a:xfrm>
        </p:grpSpPr>
        <p:sp>
          <p:nvSpPr>
            <p:cNvPr name="Freeform 28" id="28"/>
            <p:cNvSpPr/>
            <p:nvPr/>
          </p:nvSpPr>
          <p:spPr>
            <a:xfrm flipH="false" flipV="false" rot="0">
              <a:off x="0" y="0"/>
              <a:ext cx="901304" cy="341111"/>
            </a:xfrm>
            <a:custGeom>
              <a:avLst/>
              <a:gdLst/>
              <a:ahLst/>
              <a:cxnLst/>
              <a:rect r="r" b="b" t="t" l="l"/>
              <a:pathLst>
                <a:path h="341111" w="901304">
                  <a:moveTo>
                    <a:pt x="37526" y="0"/>
                  </a:moveTo>
                  <a:lnTo>
                    <a:pt x="863779" y="0"/>
                  </a:lnTo>
                  <a:cubicBezTo>
                    <a:pt x="884504" y="0"/>
                    <a:pt x="901304" y="16801"/>
                    <a:pt x="901304" y="37526"/>
                  </a:cubicBezTo>
                  <a:lnTo>
                    <a:pt x="901304" y="303586"/>
                  </a:lnTo>
                  <a:cubicBezTo>
                    <a:pt x="901304" y="324310"/>
                    <a:pt x="884504" y="341111"/>
                    <a:pt x="863779" y="341111"/>
                  </a:cubicBezTo>
                  <a:lnTo>
                    <a:pt x="37526" y="341111"/>
                  </a:lnTo>
                  <a:cubicBezTo>
                    <a:pt x="16801" y="341111"/>
                    <a:pt x="0" y="324310"/>
                    <a:pt x="0" y="303586"/>
                  </a:cubicBezTo>
                  <a:lnTo>
                    <a:pt x="0" y="37526"/>
                  </a:lnTo>
                  <a:cubicBezTo>
                    <a:pt x="0" y="16801"/>
                    <a:pt x="16801" y="0"/>
                    <a:pt x="37526" y="0"/>
                  </a:cubicBezTo>
                  <a:close/>
                </a:path>
              </a:pathLst>
            </a:custGeom>
            <a:solidFill>
              <a:srgbClr val="154165">
                <a:alpha val="51765"/>
              </a:srgbClr>
            </a:solidFill>
          </p:spPr>
        </p:sp>
        <p:sp>
          <p:nvSpPr>
            <p:cNvPr name="TextBox 29" id="29"/>
            <p:cNvSpPr txBox="true"/>
            <p:nvPr/>
          </p:nvSpPr>
          <p:spPr>
            <a:xfrm>
              <a:off x="0" y="-28575"/>
              <a:ext cx="901304" cy="369686"/>
            </a:xfrm>
            <a:prstGeom prst="rect">
              <a:avLst/>
            </a:prstGeom>
          </p:spPr>
          <p:txBody>
            <a:bodyPr anchor="ctr" rtlCol="false" tIns="50800" lIns="50800" bIns="50800" rIns="50800"/>
            <a:lstStyle/>
            <a:p>
              <a:pPr algn="ctr">
                <a:lnSpc>
                  <a:spcPts val="2377"/>
                </a:lnSpc>
              </a:pPr>
            </a:p>
          </p:txBody>
        </p:sp>
      </p:grpSp>
      <p:sp>
        <p:nvSpPr>
          <p:cNvPr name="Freeform 30" id="30"/>
          <p:cNvSpPr/>
          <p:nvPr/>
        </p:nvSpPr>
        <p:spPr>
          <a:xfrm flipH="false" flipV="false" rot="0">
            <a:off x="980165" y="3552958"/>
            <a:ext cx="2126381" cy="2921089"/>
          </a:xfrm>
          <a:custGeom>
            <a:avLst/>
            <a:gdLst/>
            <a:ahLst/>
            <a:cxnLst/>
            <a:rect r="r" b="b" t="t" l="l"/>
            <a:pathLst>
              <a:path h="2921089" w="2126381">
                <a:moveTo>
                  <a:pt x="0" y="0"/>
                </a:moveTo>
                <a:lnTo>
                  <a:pt x="2126381" y="0"/>
                </a:lnTo>
                <a:lnTo>
                  <a:pt x="2126381" y="2921089"/>
                </a:lnTo>
                <a:lnTo>
                  <a:pt x="0" y="2921089"/>
                </a:lnTo>
                <a:lnTo>
                  <a:pt x="0" y="0"/>
                </a:lnTo>
                <a:close/>
              </a:path>
            </a:pathLst>
          </a:custGeom>
          <a:blipFill>
            <a:blip r:embed="rId9"/>
            <a:stretch>
              <a:fillRect l="-39801" t="-8674" r="-32586" b="-17453"/>
            </a:stretch>
          </a:blipFill>
        </p:spPr>
      </p:sp>
      <p:sp>
        <p:nvSpPr>
          <p:cNvPr name="TextBox 31" id="31"/>
          <p:cNvSpPr txBox="true"/>
          <p:nvPr/>
        </p:nvSpPr>
        <p:spPr>
          <a:xfrm rot="0">
            <a:off x="4185835" y="824165"/>
            <a:ext cx="9224354" cy="846171"/>
          </a:xfrm>
          <a:prstGeom prst="rect">
            <a:avLst/>
          </a:prstGeom>
        </p:spPr>
        <p:txBody>
          <a:bodyPr anchor="t" rtlCol="false" tIns="0" lIns="0" bIns="0" rIns="0">
            <a:spAutoFit/>
          </a:bodyPr>
          <a:lstStyle/>
          <a:p>
            <a:pPr algn="ctr">
              <a:lnSpc>
                <a:spcPts val="6707"/>
              </a:lnSpc>
            </a:pPr>
            <a:r>
              <a:rPr lang="en-US" b="true" sz="5391">
                <a:solidFill>
                  <a:srgbClr val="FFFFFF"/>
                </a:solidFill>
                <a:latin typeface="Garet Bold"/>
                <a:ea typeface="Garet Bold"/>
                <a:cs typeface="Garet Bold"/>
                <a:sym typeface="Garet Bold"/>
              </a:rPr>
              <a:t>Number Of Attendees</a:t>
            </a:r>
          </a:p>
        </p:txBody>
      </p:sp>
      <p:sp>
        <p:nvSpPr>
          <p:cNvPr name="TextBox 32" id="32"/>
          <p:cNvSpPr txBox="true"/>
          <p:nvPr/>
        </p:nvSpPr>
        <p:spPr>
          <a:xfrm rot="0">
            <a:off x="4363846" y="2078505"/>
            <a:ext cx="9560308" cy="1930429"/>
          </a:xfrm>
          <a:prstGeom prst="rect">
            <a:avLst/>
          </a:prstGeom>
        </p:spPr>
        <p:txBody>
          <a:bodyPr anchor="t" rtlCol="false" tIns="0" lIns="0" bIns="0" rIns="0">
            <a:spAutoFit/>
          </a:bodyPr>
          <a:lstStyle/>
          <a:p>
            <a:pPr algn="ctr">
              <a:lnSpc>
                <a:spcPts val="3848"/>
              </a:lnSpc>
            </a:pPr>
            <a:r>
              <a:rPr lang="en-US" sz="2748">
                <a:solidFill>
                  <a:srgbClr val="FFFFFF"/>
                </a:solidFill>
                <a:latin typeface="Montserrat"/>
                <a:ea typeface="Montserrat"/>
                <a:cs typeface="Montserrat"/>
                <a:sym typeface="Montserrat"/>
              </a:rPr>
              <a:t>There will be a total of 80 attendees at this event.</a:t>
            </a:r>
          </a:p>
          <a:p>
            <a:pPr algn="ctr">
              <a:lnSpc>
                <a:spcPts val="3848"/>
              </a:lnSpc>
            </a:pPr>
          </a:p>
          <a:p>
            <a:pPr algn="ctr">
              <a:lnSpc>
                <a:spcPts val="3848"/>
              </a:lnSpc>
            </a:pPr>
          </a:p>
          <a:p>
            <a:pPr algn="ctr">
              <a:lnSpc>
                <a:spcPts val="3848"/>
              </a:lnSpc>
            </a:pPr>
          </a:p>
        </p:txBody>
      </p:sp>
      <p:sp>
        <p:nvSpPr>
          <p:cNvPr name="TextBox 33" id="33"/>
          <p:cNvSpPr txBox="true"/>
          <p:nvPr/>
        </p:nvSpPr>
        <p:spPr>
          <a:xfrm rot="0">
            <a:off x="5874258" y="3115585"/>
            <a:ext cx="6570109" cy="846171"/>
          </a:xfrm>
          <a:prstGeom prst="rect">
            <a:avLst/>
          </a:prstGeom>
        </p:spPr>
        <p:txBody>
          <a:bodyPr anchor="t" rtlCol="false" tIns="0" lIns="0" bIns="0" rIns="0">
            <a:spAutoFit/>
          </a:bodyPr>
          <a:lstStyle/>
          <a:p>
            <a:pPr algn="ctr">
              <a:lnSpc>
                <a:spcPts val="6707"/>
              </a:lnSpc>
            </a:pPr>
            <a:r>
              <a:rPr lang="en-US" b="true" sz="5391">
                <a:solidFill>
                  <a:srgbClr val="FFFFFF"/>
                </a:solidFill>
                <a:latin typeface="Garet Bold"/>
                <a:ea typeface="Garet Bold"/>
                <a:cs typeface="Garet Bold"/>
                <a:sym typeface="Garet Bold"/>
              </a:rPr>
              <a:t>Judges</a:t>
            </a:r>
          </a:p>
        </p:txBody>
      </p:sp>
      <p:sp>
        <p:nvSpPr>
          <p:cNvPr name="TextBox 34" id="34"/>
          <p:cNvSpPr txBox="true"/>
          <p:nvPr/>
        </p:nvSpPr>
        <p:spPr>
          <a:xfrm rot="0">
            <a:off x="2881056" y="8034293"/>
            <a:ext cx="5399179" cy="1571729"/>
          </a:xfrm>
          <a:prstGeom prst="rect">
            <a:avLst/>
          </a:prstGeom>
        </p:spPr>
        <p:txBody>
          <a:bodyPr anchor="t" rtlCol="false" tIns="0" lIns="0" bIns="0" rIns="0">
            <a:spAutoFit/>
          </a:bodyPr>
          <a:lstStyle/>
          <a:p>
            <a:pPr algn="ctr">
              <a:lnSpc>
                <a:spcPts val="3131"/>
              </a:lnSpc>
            </a:pPr>
            <a:r>
              <a:rPr lang="en-US" sz="2236">
                <a:solidFill>
                  <a:srgbClr val="FFFFFF"/>
                </a:solidFill>
                <a:latin typeface="Montserrat"/>
                <a:ea typeface="Montserrat"/>
                <a:cs typeface="Montserrat"/>
                <a:sym typeface="Montserrat"/>
              </a:rPr>
              <a:t>Utkarsh Bansal</a:t>
            </a:r>
          </a:p>
          <a:p>
            <a:pPr algn="ctr">
              <a:lnSpc>
                <a:spcPts val="3131"/>
              </a:lnSpc>
            </a:pPr>
            <a:r>
              <a:rPr lang="en-US" sz="2236">
                <a:solidFill>
                  <a:srgbClr val="FFFFFF"/>
                </a:solidFill>
                <a:latin typeface="Montserrat"/>
                <a:ea typeface="Montserrat"/>
                <a:cs typeface="Montserrat"/>
                <a:sym typeface="Montserrat"/>
              </a:rPr>
              <a:t>Strategic Consultant</a:t>
            </a:r>
          </a:p>
          <a:p>
            <a:pPr algn="ctr">
              <a:lnSpc>
                <a:spcPts val="3131"/>
              </a:lnSpc>
            </a:pPr>
            <a:r>
              <a:rPr lang="en-US" sz="2236">
                <a:solidFill>
                  <a:srgbClr val="FFFFFF"/>
                </a:solidFill>
                <a:latin typeface="Montserrat"/>
                <a:ea typeface="Montserrat"/>
                <a:cs typeface="Montserrat"/>
                <a:sym typeface="Montserrat"/>
              </a:rPr>
              <a:t> Leader in Healthcare, Data, AI &amp; Innovation</a:t>
            </a:r>
          </a:p>
        </p:txBody>
      </p:sp>
      <p:sp>
        <p:nvSpPr>
          <p:cNvPr name="TextBox 35" id="35"/>
          <p:cNvSpPr txBox="true"/>
          <p:nvPr/>
        </p:nvSpPr>
        <p:spPr>
          <a:xfrm rot="0">
            <a:off x="6935181" y="6668050"/>
            <a:ext cx="4806206" cy="1394817"/>
          </a:xfrm>
          <a:prstGeom prst="rect">
            <a:avLst/>
          </a:prstGeom>
        </p:spPr>
        <p:txBody>
          <a:bodyPr anchor="t" rtlCol="false" tIns="0" lIns="0" bIns="0" rIns="0">
            <a:spAutoFit/>
          </a:bodyPr>
          <a:lstStyle/>
          <a:p>
            <a:pPr algn="ctr">
              <a:lnSpc>
                <a:spcPts val="2787"/>
              </a:lnSpc>
            </a:pPr>
            <a:r>
              <a:rPr lang="en-US" sz="1990">
                <a:solidFill>
                  <a:srgbClr val="FFFFFF"/>
                </a:solidFill>
                <a:latin typeface="Montserrat"/>
                <a:ea typeface="Montserrat"/>
                <a:cs typeface="Montserrat"/>
                <a:sym typeface="Montserrat"/>
              </a:rPr>
              <a:t>Alex Juy</a:t>
            </a:r>
          </a:p>
          <a:p>
            <a:pPr algn="ctr">
              <a:lnSpc>
                <a:spcPts val="2787"/>
              </a:lnSpc>
            </a:pPr>
            <a:r>
              <a:rPr lang="en-US" sz="1990">
                <a:solidFill>
                  <a:srgbClr val="FFFFFF"/>
                </a:solidFill>
                <a:latin typeface="Montserrat"/>
                <a:ea typeface="Montserrat"/>
                <a:cs typeface="Montserrat"/>
                <a:sym typeface="Montserrat"/>
              </a:rPr>
              <a:t>Senior Principle Product Manager</a:t>
            </a:r>
          </a:p>
          <a:p>
            <a:pPr algn="ctr">
              <a:lnSpc>
                <a:spcPts val="2787"/>
              </a:lnSpc>
            </a:pPr>
            <a:r>
              <a:rPr lang="en-US" sz="1990">
                <a:solidFill>
                  <a:srgbClr val="FFFFFF"/>
                </a:solidFill>
                <a:latin typeface="Montserrat"/>
                <a:ea typeface="Montserrat"/>
                <a:cs typeface="Montserrat"/>
                <a:sym typeface="Montserrat"/>
              </a:rPr>
              <a:t>MacroHealth</a:t>
            </a:r>
          </a:p>
          <a:p>
            <a:pPr algn="ctr">
              <a:lnSpc>
                <a:spcPts val="2787"/>
              </a:lnSpc>
            </a:pPr>
          </a:p>
        </p:txBody>
      </p:sp>
      <p:sp>
        <p:nvSpPr>
          <p:cNvPr name="TextBox 36" id="36"/>
          <p:cNvSpPr txBox="true"/>
          <p:nvPr/>
        </p:nvSpPr>
        <p:spPr>
          <a:xfrm rot="0">
            <a:off x="10488879" y="8205743"/>
            <a:ext cx="5399179" cy="1966957"/>
          </a:xfrm>
          <a:prstGeom prst="rect">
            <a:avLst/>
          </a:prstGeom>
        </p:spPr>
        <p:txBody>
          <a:bodyPr anchor="t" rtlCol="false" tIns="0" lIns="0" bIns="0" rIns="0">
            <a:spAutoFit/>
          </a:bodyPr>
          <a:lstStyle/>
          <a:p>
            <a:pPr algn="ctr">
              <a:lnSpc>
                <a:spcPts val="3131"/>
              </a:lnSpc>
            </a:pPr>
            <a:r>
              <a:rPr lang="en-US" sz="2236">
                <a:solidFill>
                  <a:srgbClr val="FFFFFF"/>
                </a:solidFill>
                <a:latin typeface="Montserrat"/>
                <a:ea typeface="Montserrat"/>
                <a:cs typeface="Montserrat"/>
                <a:sym typeface="Montserrat"/>
              </a:rPr>
              <a:t>Devansh Shah</a:t>
            </a:r>
          </a:p>
          <a:p>
            <a:pPr algn="ctr">
              <a:lnSpc>
                <a:spcPts val="3131"/>
              </a:lnSpc>
            </a:pPr>
            <a:r>
              <a:rPr lang="en-US" sz="2236">
                <a:solidFill>
                  <a:srgbClr val="FFFFFF"/>
                </a:solidFill>
                <a:latin typeface="Montserrat"/>
                <a:ea typeface="Montserrat"/>
                <a:cs typeface="Montserrat"/>
                <a:sym typeface="Montserrat"/>
              </a:rPr>
              <a:t>Data Scientist</a:t>
            </a:r>
          </a:p>
          <a:p>
            <a:pPr algn="ctr">
              <a:lnSpc>
                <a:spcPts val="3131"/>
              </a:lnSpc>
            </a:pPr>
            <a:r>
              <a:rPr lang="en-US" sz="2236">
                <a:solidFill>
                  <a:srgbClr val="FFFFFF"/>
                </a:solidFill>
                <a:latin typeface="Montserrat"/>
                <a:ea typeface="Montserrat"/>
                <a:cs typeface="Montserrat"/>
                <a:sym typeface="Montserrat"/>
              </a:rPr>
              <a:t>Microsoft</a:t>
            </a:r>
          </a:p>
          <a:p>
            <a:pPr algn="ctr">
              <a:lnSpc>
                <a:spcPts val="3131"/>
              </a:lnSpc>
            </a:pPr>
          </a:p>
          <a:p>
            <a:pPr algn="ctr">
              <a:lnSpc>
                <a:spcPts val="3131"/>
              </a:lnSpc>
            </a:pPr>
          </a:p>
        </p:txBody>
      </p:sp>
      <p:sp>
        <p:nvSpPr>
          <p:cNvPr name="TextBox 37" id="37"/>
          <p:cNvSpPr txBox="true"/>
          <p:nvPr/>
        </p:nvSpPr>
        <p:spPr>
          <a:xfrm rot="0">
            <a:off x="13669066" y="6852702"/>
            <a:ext cx="5399179" cy="1176502"/>
          </a:xfrm>
          <a:prstGeom prst="rect">
            <a:avLst/>
          </a:prstGeom>
        </p:spPr>
        <p:txBody>
          <a:bodyPr anchor="t" rtlCol="false" tIns="0" lIns="0" bIns="0" rIns="0">
            <a:spAutoFit/>
          </a:bodyPr>
          <a:lstStyle/>
          <a:p>
            <a:pPr algn="ctr">
              <a:lnSpc>
                <a:spcPts val="3131"/>
              </a:lnSpc>
            </a:pPr>
            <a:r>
              <a:rPr lang="en-US" sz="2236">
                <a:solidFill>
                  <a:srgbClr val="FFFFFF"/>
                </a:solidFill>
                <a:latin typeface="Montserrat"/>
                <a:ea typeface="Montserrat"/>
                <a:cs typeface="Montserrat"/>
                <a:sym typeface="Montserrat"/>
              </a:rPr>
              <a:t>Nabia Doctor</a:t>
            </a:r>
          </a:p>
          <a:p>
            <a:pPr algn="ctr">
              <a:lnSpc>
                <a:spcPts val="3131"/>
              </a:lnSpc>
            </a:pPr>
            <a:r>
              <a:rPr lang="en-US" sz="2236">
                <a:solidFill>
                  <a:srgbClr val="FFFFFF"/>
                </a:solidFill>
                <a:latin typeface="Montserrat"/>
                <a:ea typeface="Montserrat"/>
                <a:cs typeface="Montserrat"/>
                <a:sym typeface="Montserrat"/>
              </a:rPr>
              <a:t>Business Analyst</a:t>
            </a:r>
          </a:p>
          <a:p>
            <a:pPr algn="ctr">
              <a:lnSpc>
                <a:spcPts val="3131"/>
              </a:lnSpc>
            </a:pPr>
            <a:r>
              <a:rPr lang="en-US" sz="2236">
                <a:solidFill>
                  <a:srgbClr val="FFFFFF"/>
                </a:solidFill>
                <a:latin typeface="Montserrat"/>
                <a:ea typeface="Montserrat"/>
                <a:cs typeface="Montserrat"/>
                <a:sym typeface="Montserrat"/>
              </a:rPr>
              <a:t>Providence Health Care</a:t>
            </a:r>
          </a:p>
        </p:txBody>
      </p:sp>
    </p:spTree>
  </p:cSld>
  <p:clrMapOvr>
    <a:masterClrMapping/>
  </p:clrMapOvr>
  <p:transition spd="slow">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sp>
        <p:nvSpPr>
          <p:cNvPr name="Freeform 3" id="3"/>
          <p:cNvSpPr/>
          <p:nvPr/>
        </p:nvSpPr>
        <p:spPr>
          <a:xfrm flipH="false" flipV="false" rot="0">
            <a:off x="4185835" y="235721"/>
            <a:ext cx="9946954" cy="383766"/>
          </a:xfrm>
          <a:custGeom>
            <a:avLst/>
            <a:gdLst/>
            <a:ahLst/>
            <a:cxnLst/>
            <a:rect r="r" b="b" t="t" l="l"/>
            <a:pathLst>
              <a:path h="383766" w="9946954">
                <a:moveTo>
                  <a:pt x="0" y="0"/>
                </a:moveTo>
                <a:lnTo>
                  <a:pt x="9946954" y="0"/>
                </a:lnTo>
                <a:lnTo>
                  <a:pt x="9946954" y="383765"/>
                </a:lnTo>
                <a:lnTo>
                  <a:pt x="0" y="383765"/>
                </a:lnTo>
                <a:lnTo>
                  <a:pt x="0" y="0"/>
                </a:lnTo>
                <a:close/>
              </a:path>
            </a:pathLst>
          </a:custGeom>
          <a:blipFill>
            <a:blip r:embed="rId3"/>
            <a:stretch>
              <a:fillRect l="0" t="0" r="-388" b="-803267"/>
            </a:stretch>
          </a:blipFill>
        </p:spPr>
      </p:sp>
      <p:grpSp>
        <p:nvGrpSpPr>
          <p:cNvPr name="Group 4" id="4"/>
          <p:cNvGrpSpPr/>
          <p:nvPr/>
        </p:nvGrpSpPr>
        <p:grpSpPr>
          <a:xfrm rot="0">
            <a:off x="5155519" y="9704975"/>
            <a:ext cx="7976962" cy="582025"/>
            <a:chOff x="0" y="0"/>
            <a:chExt cx="10635949" cy="776034"/>
          </a:xfrm>
        </p:grpSpPr>
        <p:sp>
          <p:nvSpPr>
            <p:cNvPr name="Freeform 5" id="5"/>
            <p:cNvSpPr/>
            <p:nvPr/>
          </p:nvSpPr>
          <p:spPr>
            <a:xfrm flipH="false" flipV="false" rot="0">
              <a:off x="0" y="0"/>
              <a:ext cx="5297558" cy="649751"/>
            </a:xfrm>
            <a:custGeom>
              <a:avLst/>
              <a:gdLst/>
              <a:ahLst/>
              <a:cxnLst/>
              <a:rect r="r" b="b" t="t" l="l"/>
              <a:pathLst>
                <a:path h="649751" w="5297558">
                  <a:moveTo>
                    <a:pt x="0" y="0"/>
                  </a:moveTo>
                  <a:lnTo>
                    <a:pt x="5297558" y="0"/>
                  </a:lnTo>
                  <a:lnTo>
                    <a:pt x="5297558" y="649751"/>
                  </a:lnTo>
                  <a:lnTo>
                    <a:pt x="0" y="649751"/>
                  </a:lnTo>
                  <a:lnTo>
                    <a:pt x="0" y="0"/>
                  </a:lnTo>
                  <a:close/>
                </a:path>
              </a:pathLst>
            </a:custGeom>
            <a:blipFill>
              <a:blip r:embed="rId4"/>
              <a:stretch>
                <a:fillRect l="-4556" t="-27462" r="0" b="-122645"/>
              </a:stretch>
            </a:blipFill>
          </p:spPr>
        </p:sp>
        <p:sp>
          <p:nvSpPr>
            <p:cNvPr name="Freeform 6" id="6"/>
            <p:cNvSpPr/>
            <p:nvPr/>
          </p:nvSpPr>
          <p:spPr>
            <a:xfrm flipH="false" flipV="false" rot="0">
              <a:off x="5297558" y="0"/>
              <a:ext cx="5338391" cy="776034"/>
            </a:xfrm>
            <a:custGeom>
              <a:avLst/>
              <a:gdLst/>
              <a:ahLst/>
              <a:cxnLst/>
              <a:rect r="r" b="b" t="t" l="l"/>
              <a:pathLst>
                <a:path h="776034" w="5338391">
                  <a:moveTo>
                    <a:pt x="0" y="0"/>
                  </a:moveTo>
                  <a:lnTo>
                    <a:pt x="5338391" y="0"/>
                  </a:lnTo>
                  <a:lnTo>
                    <a:pt x="5338391" y="776034"/>
                  </a:lnTo>
                  <a:lnTo>
                    <a:pt x="0" y="776034"/>
                  </a:lnTo>
                  <a:lnTo>
                    <a:pt x="0" y="0"/>
                  </a:lnTo>
                  <a:close/>
                </a:path>
              </a:pathLst>
            </a:custGeom>
            <a:blipFill>
              <a:blip r:embed="rId4"/>
              <a:stretch>
                <a:fillRect l="-3465" t="-108820" r="0" b="0"/>
              </a:stretch>
            </a:blipFill>
          </p:spPr>
        </p:sp>
      </p:grpSp>
      <p:sp>
        <p:nvSpPr>
          <p:cNvPr name="TextBox 7" id="7"/>
          <p:cNvSpPr txBox="true"/>
          <p:nvPr/>
        </p:nvSpPr>
        <p:spPr>
          <a:xfrm rot="0">
            <a:off x="1778074" y="901770"/>
            <a:ext cx="15070297" cy="846171"/>
          </a:xfrm>
          <a:prstGeom prst="rect">
            <a:avLst/>
          </a:prstGeom>
        </p:spPr>
        <p:txBody>
          <a:bodyPr anchor="t" rtlCol="false" tIns="0" lIns="0" bIns="0" rIns="0">
            <a:spAutoFit/>
          </a:bodyPr>
          <a:lstStyle/>
          <a:p>
            <a:pPr algn="ctr">
              <a:lnSpc>
                <a:spcPts val="6707"/>
              </a:lnSpc>
            </a:pPr>
            <a:r>
              <a:rPr lang="en-US" b="true" sz="5391">
                <a:solidFill>
                  <a:srgbClr val="FFFFFF"/>
                </a:solidFill>
                <a:latin typeface="Garet Bold"/>
                <a:ea typeface="Garet Bold"/>
                <a:cs typeface="Garet Bold"/>
                <a:sym typeface="Garet Bold"/>
              </a:rPr>
              <a:t>FINANCES</a:t>
            </a:r>
          </a:p>
        </p:txBody>
      </p:sp>
      <p:grpSp>
        <p:nvGrpSpPr>
          <p:cNvPr name="Group 8" id="8"/>
          <p:cNvGrpSpPr/>
          <p:nvPr/>
        </p:nvGrpSpPr>
        <p:grpSpPr>
          <a:xfrm rot="0">
            <a:off x="1028700" y="1712200"/>
            <a:ext cx="3814287" cy="4026811"/>
            <a:chOff x="0" y="0"/>
            <a:chExt cx="980199" cy="1034814"/>
          </a:xfrm>
        </p:grpSpPr>
        <p:sp>
          <p:nvSpPr>
            <p:cNvPr name="Freeform 9" id="9"/>
            <p:cNvSpPr/>
            <p:nvPr/>
          </p:nvSpPr>
          <p:spPr>
            <a:xfrm flipH="false" flipV="false" rot="0">
              <a:off x="0" y="0"/>
              <a:ext cx="980199" cy="1034814"/>
            </a:xfrm>
            <a:custGeom>
              <a:avLst/>
              <a:gdLst/>
              <a:ahLst/>
              <a:cxnLst/>
              <a:rect r="r" b="b" t="t" l="l"/>
              <a:pathLst>
                <a:path h="1034814" w="980199">
                  <a:moveTo>
                    <a:pt x="34505" y="0"/>
                  </a:moveTo>
                  <a:lnTo>
                    <a:pt x="945694" y="0"/>
                  </a:lnTo>
                  <a:cubicBezTo>
                    <a:pt x="964751" y="0"/>
                    <a:pt x="980199" y="15448"/>
                    <a:pt x="980199" y="34505"/>
                  </a:cubicBezTo>
                  <a:lnTo>
                    <a:pt x="980199" y="1000309"/>
                  </a:lnTo>
                  <a:cubicBezTo>
                    <a:pt x="980199" y="1009460"/>
                    <a:pt x="976564" y="1018237"/>
                    <a:pt x="970093" y="1024708"/>
                  </a:cubicBezTo>
                  <a:cubicBezTo>
                    <a:pt x="963622" y="1031179"/>
                    <a:pt x="954846" y="1034814"/>
                    <a:pt x="945694" y="1034814"/>
                  </a:cubicBezTo>
                  <a:lnTo>
                    <a:pt x="34505" y="1034814"/>
                  </a:lnTo>
                  <a:cubicBezTo>
                    <a:pt x="15448" y="1034814"/>
                    <a:pt x="0" y="1019365"/>
                    <a:pt x="0" y="1000309"/>
                  </a:cubicBezTo>
                  <a:lnTo>
                    <a:pt x="0" y="34505"/>
                  </a:lnTo>
                  <a:cubicBezTo>
                    <a:pt x="0" y="15448"/>
                    <a:pt x="15448" y="0"/>
                    <a:pt x="34505" y="0"/>
                  </a:cubicBezTo>
                  <a:close/>
                </a:path>
              </a:pathLst>
            </a:custGeom>
            <a:solidFill>
              <a:srgbClr val="154165">
                <a:alpha val="50980"/>
              </a:srgbClr>
            </a:solidFill>
          </p:spPr>
        </p:sp>
        <p:sp>
          <p:nvSpPr>
            <p:cNvPr name="TextBox 10" id="10"/>
            <p:cNvSpPr txBox="true"/>
            <p:nvPr/>
          </p:nvSpPr>
          <p:spPr>
            <a:xfrm>
              <a:off x="0" y="-28575"/>
              <a:ext cx="980199" cy="1063389"/>
            </a:xfrm>
            <a:prstGeom prst="rect">
              <a:avLst/>
            </a:prstGeom>
          </p:spPr>
          <p:txBody>
            <a:bodyPr anchor="ctr" rtlCol="false" tIns="50800" lIns="50800" bIns="50800" rIns="50800"/>
            <a:lstStyle/>
            <a:p>
              <a:pPr algn="ctr">
                <a:lnSpc>
                  <a:spcPts val="2377"/>
                </a:lnSpc>
              </a:pPr>
            </a:p>
          </p:txBody>
        </p:sp>
      </p:grpSp>
      <p:grpSp>
        <p:nvGrpSpPr>
          <p:cNvPr name="Group 11" id="11"/>
          <p:cNvGrpSpPr/>
          <p:nvPr/>
        </p:nvGrpSpPr>
        <p:grpSpPr>
          <a:xfrm rot="0">
            <a:off x="7934141" y="5940571"/>
            <a:ext cx="8822337" cy="3659297"/>
            <a:chOff x="0" y="0"/>
            <a:chExt cx="2267173" cy="940370"/>
          </a:xfrm>
        </p:grpSpPr>
        <p:sp>
          <p:nvSpPr>
            <p:cNvPr name="Freeform 12" id="12"/>
            <p:cNvSpPr/>
            <p:nvPr/>
          </p:nvSpPr>
          <p:spPr>
            <a:xfrm flipH="false" flipV="false" rot="0">
              <a:off x="0" y="0"/>
              <a:ext cx="2267173" cy="940370"/>
            </a:xfrm>
            <a:custGeom>
              <a:avLst/>
              <a:gdLst/>
              <a:ahLst/>
              <a:cxnLst/>
              <a:rect r="r" b="b" t="t" l="l"/>
              <a:pathLst>
                <a:path h="940370" w="2267173">
                  <a:moveTo>
                    <a:pt x="14918" y="0"/>
                  </a:moveTo>
                  <a:lnTo>
                    <a:pt x="2252255" y="0"/>
                  </a:lnTo>
                  <a:cubicBezTo>
                    <a:pt x="2256211" y="0"/>
                    <a:pt x="2260006" y="1572"/>
                    <a:pt x="2262803" y="4369"/>
                  </a:cubicBezTo>
                  <a:cubicBezTo>
                    <a:pt x="2265601" y="7167"/>
                    <a:pt x="2267173" y="10962"/>
                    <a:pt x="2267173" y="14918"/>
                  </a:cubicBezTo>
                  <a:lnTo>
                    <a:pt x="2267173" y="925452"/>
                  </a:lnTo>
                  <a:cubicBezTo>
                    <a:pt x="2267173" y="929408"/>
                    <a:pt x="2265601" y="933203"/>
                    <a:pt x="2262803" y="936000"/>
                  </a:cubicBezTo>
                  <a:cubicBezTo>
                    <a:pt x="2260006" y="938798"/>
                    <a:pt x="2256211" y="940370"/>
                    <a:pt x="2252255" y="940370"/>
                  </a:cubicBezTo>
                  <a:lnTo>
                    <a:pt x="14918" y="940370"/>
                  </a:lnTo>
                  <a:cubicBezTo>
                    <a:pt x="10962" y="940370"/>
                    <a:pt x="7167" y="938798"/>
                    <a:pt x="4369" y="936000"/>
                  </a:cubicBezTo>
                  <a:cubicBezTo>
                    <a:pt x="1572" y="933203"/>
                    <a:pt x="0" y="929408"/>
                    <a:pt x="0" y="925452"/>
                  </a:cubicBezTo>
                  <a:lnTo>
                    <a:pt x="0" y="14918"/>
                  </a:lnTo>
                  <a:cubicBezTo>
                    <a:pt x="0" y="10962"/>
                    <a:pt x="1572" y="7167"/>
                    <a:pt x="4369" y="4369"/>
                  </a:cubicBezTo>
                  <a:cubicBezTo>
                    <a:pt x="7167" y="1572"/>
                    <a:pt x="10962" y="0"/>
                    <a:pt x="14918" y="0"/>
                  </a:cubicBezTo>
                  <a:close/>
                </a:path>
              </a:pathLst>
            </a:custGeom>
            <a:solidFill>
              <a:srgbClr val="154165">
                <a:alpha val="50980"/>
              </a:srgbClr>
            </a:solidFill>
          </p:spPr>
        </p:sp>
        <p:sp>
          <p:nvSpPr>
            <p:cNvPr name="TextBox 13" id="13"/>
            <p:cNvSpPr txBox="true"/>
            <p:nvPr/>
          </p:nvSpPr>
          <p:spPr>
            <a:xfrm>
              <a:off x="0" y="-28575"/>
              <a:ext cx="2267173" cy="968945"/>
            </a:xfrm>
            <a:prstGeom prst="rect">
              <a:avLst/>
            </a:prstGeom>
          </p:spPr>
          <p:txBody>
            <a:bodyPr anchor="ctr" rtlCol="false" tIns="50800" lIns="50800" bIns="50800" rIns="50800"/>
            <a:lstStyle/>
            <a:p>
              <a:pPr algn="ctr">
                <a:lnSpc>
                  <a:spcPts val="2377"/>
                </a:lnSpc>
              </a:pPr>
            </a:p>
          </p:txBody>
        </p:sp>
      </p:grpSp>
      <p:grpSp>
        <p:nvGrpSpPr>
          <p:cNvPr name="Group 14" id="14"/>
          <p:cNvGrpSpPr/>
          <p:nvPr/>
        </p:nvGrpSpPr>
        <p:grpSpPr>
          <a:xfrm rot="0">
            <a:off x="12942190" y="1913760"/>
            <a:ext cx="3814287" cy="3825250"/>
            <a:chOff x="0" y="0"/>
            <a:chExt cx="980199" cy="983017"/>
          </a:xfrm>
        </p:grpSpPr>
        <p:sp>
          <p:nvSpPr>
            <p:cNvPr name="Freeform 15" id="15"/>
            <p:cNvSpPr/>
            <p:nvPr/>
          </p:nvSpPr>
          <p:spPr>
            <a:xfrm flipH="false" flipV="false" rot="0">
              <a:off x="0" y="0"/>
              <a:ext cx="980199" cy="983017"/>
            </a:xfrm>
            <a:custGeom>
              <a:avLst/>
              <a:gdLst/>
              <a:ahLst/>
              <a:cxnLst/>
              <a:rect r="r" b="b" t="t" l="l"/>
              <a:pathLst>
                <a:path h="983017" w="980199">
                  <a:moveTo>
                    <a:pt x="34505" y="0"/>
                  </a:moveTo>
                  <a:lnTo>
                    <a:pt x="945694" y="0"/>
                  </a:lnTo>
                  <a:cubicBezTo>
                    <a:pt x="964751" y="0"/>
                    <a:pt x="980199" y="15448"/>
                    <a:pt x="980199" y="34505"/>
                  </a:cubicBezTo>
                  <a:lnTo>
                    <a:pt x="980199" y="948511"/>
                  </a:lnTo>
                  <a:cubicBezTo>
                    <a:pt x="980199" y="957663"/>
                    <a:pt x="976564" y="966439"/>
                    <a:pt x="970093" y="972910"/>
                  </a:cubicBezTo>
                  <a:cubicBezTo>
                    <a:pt x="963622" y="979381"/>
                    <a:pt x="954846" y="983017"/>
                    <a:pt x="945694" y="983017"/>
                  </a:cubicBezTo>
                  <a:lnTo>
                    <a:pt x="34505" y="983017"/>
                  </a:lnTo>
                  <a:cubicBezTo>
                    <a:pt x="15448" y="983017"/>
                    <a:pt x="0" y="967568"/>
                    <a:pt x="0" y="948511"/>
                  </a:cubicBezTo>
                  <a:lnTo>
                    <a:pt x="0" y="34505"/>
                  </a:lnTo>
                  <a:cubicBezTo>
                    <a:pt x="0" y="15448"/>
                    <a:pt x="15448" y="0"/>
                    <a:pt x="34505" y="0"/>
                  </a:cubicBezTo>
                  <a:close/>
                </a:path>
              </a:pathLst>
            </a:custGeom>
            <a:solidFill>
              <a:srgbClr val="154165">
                <a:alpha val="50980"/>
              </a:srgbClr>
            </a:solidFill>
          </p:spPr>
        </p:sp>
        <p:sp>
          <p:nvSpPr>
            <p:cNvPr name="TextBox 16" id="16"/>
            <p:cNvSpPr txBox="true"/>
            <p:nvPr/>
          </p:nvSpPr>
          <p:spPr>
            <a:xfrm>
              <a:off x="0" y="-28575"/>
              <a:ext cx="980199" cy="1011592"/>
            </a:xfrm>
            <a:prstGeom prst="rect">
              <a:avLst/>
            </a:prstGeom>
          </p:spPr>
          <p:txBody>
            <a:bodyPr anchor="ctr" rtlCol="false" tIns="50800" lIns="50800" bIns="50800" rIns="50800"/>
            <a:lstStyle/>
            <a:p>
              <a:pPr algn="ctr">
                <a:lnSpc>
                  <a:spcPts val="2377"/>
                </a:lnSpc>
              </a:pPr>
            </a:p>
          </p:txBody>
        </p:sp>
      </p:grpSp>
      <p:grpSp>
        <p:nvGrpSpPr>
          <p:cNvPr name="Group 17" id="17"/>
          <p:cNvGrpSpPr/>
          <p:nvPr/>
        </p:nvGrpSpPr>
        <p:grpSpPr>
          <a:xfrm rot="0">
            <a:off x="7319014" y="1913760"/>
            <a:ext cx="3814287" cy="3825250"/>
            <a:chOff x="0" y="0"/>
            <a:chExt cx="980199" cy="983017"/>
          </a:xfrm>
        </p:grpSpPr>
        <p:sp>
          <p:nvSpPr>
            <p:cNvPr name="Freeform 18" id="18"/>
            <p:cNvSpPr/>
            <p:nvPr/>
          </p:nvSpPr>
          <p:spPr>
            <a:xfrm flipH="false" flipV="false" rot="0">
              <a:off x="0" y="0"/>
              <a:ext cx="980199" cy="983017"/>
            </a:xfrm>
            <a:custGeom>
              <a:avLst/>
              <a:gdLst/>
              <a:ahLst/>
              <a:cxnLst/>
              <a:rect r="r" b="b" t="t" l="l"/>
              <a:pathLst>
                <a:path h="983017" w="980199">
                  <a:moveTo>
                    <a:pt x="34505" y="0"/>
                  </a:moveTo>
                  <a:lnTo>
                    <a:pt x="945694" y="0"/>
                  </a:lnTo>
                  <a:cubicBezTo>
                    <a:pt x="964751" y="0"/>
                    <a:pt x="980199" y="15448"/>
                    <a:pt x="980199" y="34505"/>
                  </a:cubicBezTo>
                  <a:lnTo>
                    <a:pt x="980199" y="948511"/>
                  </a:lnTo>
                  <a:cubicBezTo>
                    <a:pt x="980199" y="957663"/>
                    <a:pt x="976564" y="966439"/>
                    <a:pt x="970093" y="972910"/>
                  </a:cubicBezTo>
                  <a:cubicBezTo>
                    <a:pt x="963622" y="979381"/>
                    <a:pt x="954846" y="983017"/>
                    <a:pt x="945694" y="983017"/>
                  </a:cubicBezTo>
                  <a:lnTo>
                    <a:pt x="34505" y="983017"/>
                  </a:lnTo>
                  <a:cubicBezTo>
                    <a:pt x="15448" y="983017"/>
                    <a:pt x="0" y="967568"/>
                    <a:pt x="0" y="948511"/>
                  </a:cubicBezTo>
                  <a:lnTo>
                    <a:pt x="0" y="34505"/>
                  </a:lnTo>
                  <a:cubicBezTo>
                    <a:pt x="0" y="15448"/>
                    <a:pt x="15448" y="0"/>
                    <a:pt x="34505" y="0"/>
                  </a:cubicBezTo>
                  <a:close/>
                </a:path>
              </a:pathLst>
            </a:custGeom>
            <a:solidFill>
              <a:srgbClr val="154165">
                <a:alpha val="50980"/>
              </a:srgbClr>
            </a:solidFill>
          </p:spPr>
        </p:sp>
        <p:sp>
          <p:nvSpPr>
            <p:cNvPr name="TextBox 19" id="19"/>
            <p:cNvSpPr txBox="true"/>
            <p:nvPr/>
          </p:nvSpPr>
          <p:spPr>
            <a:xfrm>
              <a:off x="0" y="-28575"/>
              <a:ext cx="980199" cy="1011592"/>
            </a:xfrm>
            <a:prstGeom prst="rect">
              <a:avLst/>
            </a:prstGeom>
          </p:spPr>
          <p:txBody>
            <a:bodyPr anchor="ctr" rtlCol="false" tIns="50800" lIns="50800" bIns="50800" rIns="50800"/>
            <a:lstStyle/>
            <a:p>
              <a:pPr algn="ctr">
                <a:lnSpc>
                  <a:spcPts val="2377"/>
                </a:lnSpc>
              </a:pPr>
            </a:p>
          </p:txBody>
        </p:sp>
      </p:grpSp>
      <p:sp>
        <p:nvSpPr>
          <p:cNvPr name="Freeform 20" id="20"/>
          <p:cNvSpPr/>
          <p:nvPr/>
        </p:nvSpPr>
        <p:spPr>
          <a:xfrm flipH="false" flipV="false" rot="0">
            <a:off x="2090700" y="3903648"/>
            <a:ext cx="1690287" cy="1316829"/>
          </a:xfrm>
          <a:custGeom>
            <a:avLst/>
            <a:gdLst/>
            <a:ahLst/>
            <a:cxnLst/>
            <a:rect r="r" b="b" t="t" l="l"/>
            <a:pathLst>
              <a:path h="1316829" w="1690287">
                <a:moveTo>
                  <a:pt x="0" y="0"/>
                </a:moveTo>
                <a:lnTo>
                  <a:pt x="1690287" y="0"/>
                </a:lnTo>
                <a:lnTo>
                  <a:pt x="1690287" y="1316829"/>
                </a:lnTo>
                <a:lnTo>
                  <a:pt x="0" y="131682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1" id="21"/>
          <p:cNvSpPr/>
          <p:nvPr/>
        </p:nvSpPr>
        <p:spPr>
          <a:xfrm flipH="false" flipV="false" rot="0">
            <a:off x="14267785" y="4183591"/>
            <a:ext cx="1640754" cy="1360334"/>
          </a:xfrm>
          <a:custGeom>
            <a:avLst/>
            <a:gdLst/>
            <a:ahLst/>
            <a:cxnLst/>
            <a:rect r="r" b="b" t="t" l="l"/>
            <a:pathLst>
              <a:path h="1360334" w="1640754">
                <a:moveTo>
                  <a:pt x="0" y="0"/>
                </a:moveTo>
                <a:lnTo>
                  <a:pt x="1640754" y="0"/>
                </a:lnTo>
                <a:lnTo>
                  <a:pt x="1640754" y="1360334"/>
                </a:lnTo>
                <a:lnTo>
                  <a:pt x="0" y="136033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22" id="22"/>
          <p:cNvSpPr/>
          <p:nvPr/>
        </p:nvSpPr>
        <p:spPr>
          <a:xfrm flipH="false" flipV="false" rot="0">
            <a:off x="8793469" y="4682814"/>
            <a:ext cx="815833" cy="921372"/>
          </a:xfrm>
          <a:custGeom>
            <a:avLst/>
            <a:gdLst/>
            <a:ahLst/>
            <a:cxnLst/>
            <a:rect r="r" b="b" t="t" l="l"/>
            <a:pathLst>
              <a:path h="921372" w="815833">
                <a:moveTo>
                  <a:pt x="0" y="0"/>
                </a:moveTo>
                <a:lnTo>
                  <a:pt x="815833" y="0"/>
                </a:lnTo>
                <a:lnTo>
                  <a:pt x="815833" y="921372"/>
                </a:lnTo>
                <a:lnTo>
                  <a:pt x="0" y="92137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23" id="23"/>
          <p:cNvSpPr txBox="true"/>
          <p:nvPr/>
        </p:nvSpPr>
        <p:spPr>
          <a:xfrm rot="0">
            <a:off x="1071602" y="3009857"/>
            <a:ext cx="3788890" cy="811531"/>
          </a:xfrm>
          <a:prstGeom prst="rect">
            <a:avLst/>
          </a:prstGeom>
        </p:spPr>
        <p:txBody>
          <a:bodyPr anchor="t" rtlCol="false" tIns="0" lIns="0" bIns="0" rIns="0">
            <a:spAutoFit/>
          </a:bodyPr>
          <a:lstStyle/>
          <a:p>
            <a:pPr algn="ctr">
              <a:lnSpc>
                <a:spcPts val="6719"/>
              </a:lnSpc>
              <a:spcBef>
                <a:spcPct val="0"/>
              </a:spcBef>
            </a:pPr>
            <a:r>
              <a:rPr lang="en-US" b="true" sz="4799">
                <a:solidFill>
                  <a:srgbClr val="FFFFFF"/>
                </a:solidFill>
                <a:latin typeface="Garet Bold"/>
                <a:ea typeface="Garet Bold"/>
                <a:cs typeface="Garet Bold"/>
                <a:sym typeface="Garet Bold"/>
              </a:rPr>
              <a:t>$499 </a:t>
            </a:r>
          </a:p>
        </p:txBody>
      </p:sp>
      <p:sp>
        <p:nvSpPr>
          <p:cNvPr name="TextBox 24" id="24"/>
          <p:cNvSpPr txBox="true"/>
          <p:nvPr/>
        </p:nvSpPr>
        <p:spPr>
          <a:xfrm rot="0">
            <a:off x="1365192" y="1837560"/>
            <a:ext cx="3141303" cy="728747"/>
          </a:xfrm>
          <a:prstGeom prst="rect">
            <a:avLst/>
          </a:prstGeom>
        </p:spPr>
        <p:txBody>
          <a:bodyPr anchor="t" rtlCol="false" tIns="0" lIns="0" bIns="0" rIns="0">
            <a:spAutoFit/>
          </a:bodyPr>
          <a:lstStyle/>
          <a:p>
            <a:pPr algn="ctr">
              <a:lnSpc>
                <a:spcPts val="6032"/>
              </a:lnSpc>
              <a:spcBef>
                <a:spcPct val="0"/>
              </a:spcBef>
            </a:pPr>
            <a:r>
              <a:rPr lang="en-US" b="true" sz="4309">
                <a:solidFill>
                  <a:srgbClr val="FFFFFF"/>
                </a:solidFill>
                <a:latin typeface="Garet Bold"/>
                <a:ea typeface="Garet Bold"/>
                <a:cs typeface="Garet Bold"/>
                <a:sym typeface="Garet Bold"/>
              </a:rPr>
              <a:t>Revenue</a:t>
            </a:r>
          </a:p>
        </p:txBody>
      </p:sp>
      <p:sp>
        <p:nvSpPr>
          <p:cNvPr name="TextBox 25" id="25"/>
          <p:cNvSpPr txBox="true"/>
          <p:nvPr/>
        </p:nvSpPr>
        <p:spPr>
          <a:xfrm rot="0">
            <a:off x="12798990" y="1949819"/>
            <a:ext cx="4224562" cy="1145763"/>
          </a:xfrm>
          <a:prstGeom prst="rect">
            <a:avLst/>
          </a:prstGeom>
        </p:spPr>
        <p:txBody>
          <a:bodyPr anchor="t" rtlCol="false" tIns="0" lIns="0" bIns="0" rIns="0">
            <a:spAutoFit/>
          </a:bodyPr>
          <a:lstStyle/>
          <a:p>
            <a:pPr algn="ctr">
              <a:lnSpc>
                <a:spcPts val="4602"/>
              </a:lnSpc>
              <a:spcBef>
                <a:spcPct val="0"/>
              </a:spcBef>
            </a:pPr>
            <a:r>
              <a:rPr lang="en-US" b="true" sz="3287">
                <a:solidFill>
                  <a:srgbClr val="FFFFFF"/>
                </a:solidFill>
                <a:latin typeface="Garet Bold"/>
                <a:ea typeface="Garet Bold"/>
                <a:cs typeface="Garet Bold"/>
                <a:sym typeface="Garet Bold"/>
              </a:rPr>
              <a:t>In/Kind Sponsorships</a:t>
            </a:r>
          </a:p>
        </p:txBody>
      </p:sp>
      <p:sp>
        <p:nvSpPr>
          <p:cNvPr name="TextBox 26" id="26"/>
          <p:cNvSpPr txBox="true"/>
          <p:nvPr/>
        </p:nvSpPr>
        <p:spPr>
          <a:xfrm rot="0">
            <a:off x="7604760" y="1986066"/>
            <a:ext cx="3352350" cy="1490747"/>
          </a:xfrm>
          <a:prstGeom prst="rect">
            <a:avLst/>
          </a:prstGeom>
        </p:spPr>
        <p:txBody>
          <a:bodyPr anchor="t" rtlCol="false" tIns="0" lIns="0" bIns="0" rIns="0">
            <a:spAutoFit/>
          </a:bodyPr>
          <a:lstStyle/>
          <a:p>
            <a:pPr algn="ctr">
              <a:lnSpc>
                <a:spcPts val="6032"/>
              </a:lnSpc>
              <a:spcBef>
                <a:spcPct val="0"/>
              </a:spcBef>
            </a:pPr>
            <a:r>
              <a:rPr lang="en-US" b="true" sz="4309">
                <a:solidFill>
                  <a:srgbClr val="FFFFFF"/>
                </a:solidFill>
                <a:latin typeface="Garet Bold"/>
                <a:ea typeface="Garet Bold"/>
                <a:cs typeface="Garet Bold"/>
                <a:sym typeface="Garet Bold"/>
              </a:rPr>
              <a:t>Projected Expenses</a:t>
            </a:r>
          </a:p>
        </p:txBody>
      </p:sp>
      <p:sp>
        <p:nvSpPr>
          <p:cNvPr name="TextBox 27" id="27"/>
          <p:cNvSpPr txBox="true"/>
          <p:nvPr/>
        </p:nvSpPr>
        <p:spPr>
          <a:xfrm rot="0">
            <a:off x="7058194" y="3484234"/>
            <a:ext cx="4573782" cy="1090295"/>
          </a:xfrm>
          <a:prstGeom prst="rect">
            <a:avLst/>
          </a:prstGeom>
        </p:spPr>
        <p:txBody>
          <a:bodyPr anchor="t" rtlCol="false" tIns="0" lIns="0" bIns="0" rIns="0">
            <a:spAutoFit/>
          </a:bodyPr>
          <a:lstStyle/>
          <a:p>
            <a:pPr algn="ctr">
              <a:lnSpc>
                <a:spcPts val="4479"/>
              </a:lnSpc>
            </a:pPr>
            <a:r>
              <a:rPr lang="en-US" sz="3199" b="true">
                <a:solidFill>
                  <a:srgbClr val="FFFFFF"/>
                </a:solidFill>
                <a:latin typeface="Garet Bold"/>
                <a:ea typeface="Garet Bold"/>
                <a:cs typeface="Garet Bold"/>
                <a:sym typeface="Garet Bold"/>
              </a:rPr>
              <a:t>$ 350 (catering)</a:t>
            </a:r>
          </a:p>
          <a:p>
            <a:pPr algn="ctr">
              <a:lnSpc>
                <a:spcPts val="4479"/>
              </a:lnSpc>
              <a:spcBef>
                <a:spcPct val="0"/>
              </a:spcBef>
            </a:pPr>
            <a:r>
              <a:rPr lang="en-US" b="true" sz="3199">
                <a:solidFill>
                  <a:srgbClr val="FFFFFF"/>
                </a:solidFill>
                <a:latin typeface="Garet Bold"/>
                <a:ea typeface="Garet Bold"/>
                <a:cs typeface="Garet Bold"/>
                <a:sym typeface="Garet Bold"/>
              </a:rPr>
              <a:t>$100 (setup)</a:t>
            </a:r>
          </a:p>
        </p:txBody>
      </p:sp>
      <p:sp>
        <p:nvSpPr>
          <p:cNvPr name="TextBox 28" id="28"/>
          <p:cNvSpPr txBox="true"/>
          <p:nvPr/>
        </p:nvSpPr>
        <p:spPr>
          <a:xfrm rot="0">
            <a:off x="13059482" y="3201023"/>
            <a:ext cx="3788890" cy="811531"/>
          </a:xfrm>
          <a:prstGeom prst="rect">
            <a:avLst/>
          </a:prstGeom>
        </p:spPr>
        <p:txBody>
          <a:bodyPr anchor="t" rtlCol="false" tIns="0" lIns="0" bIns="0" rIns="0">
            <a:spAutoFit/>
          </a:bodyPr>
          <a:lstStyle/>
          <a:p>
            <a:pPr algn="ctr">
              <a:lnSpc>
                <a:spcPts val="6719"/>
              </a:lnSpc>
              <a:spcBef>
                <a:spcPct val="0"/>
              </a:spcBef>
            </a:pPr>
            <a:r>
              <a:rPr lang="en-US" b="true" sz="4799">
                <a:solidFill>
                  <a:srgbClr val="FFFFFF"/>
                </a:solidFill>
                <a:latin typeface="Garet Bold"/>
                <a:ea typeface="Garet Bold"/>
                <a:cs typeface="Garet Bold"/>
                <a:sym typeface="Garet Bold"/>
              </a:rPr>
              <a:t>$284</a:t>
            </a:r>
          </a:p>
        </p:txBody>
      </p:sp>
      <p:sp>
        <p:nvSpPr>
          <p:cNvPr name="TextBox 29" id="29"/>
          <p:cNvSpPr txBox="true"/>
          <p:nvPr/>
        </p:nvSpPr>
        <p:spPr>
          <a:xfrm rot="0">
            <a:off x="8253745" y="6188898"/>
            <a:ext cx="8146716" cy="3115019"/>
          </a:xfrm>
          <a:prstGeom prst="rect">
            <a:avLst/>
          </a:prstGeom>
        </p:spPr>
        <p:txBody>
          <a:bodyPr anchor="t" rtlCol="false" tIns="0" lIns="0" bIns="0" rIns="0">
            <a:spAutoFit/>
          </a:bodyPr>
          <a:lstStyle/>
          <a:p>
            <a:pPr algn="l">
              <a:lnSpc>
                <a:spcPts val="3131"/>
              </a:lnSpc>
              <a:spcBef>
                <a:spcPct val="0"/>
              </a:spcBef>
            </a:pPr>
            <a:r>
              <a:rPr lang="en-US" sz="2236">
                <a:solidFill>
                  <a:srgbClr val="FFFFFF"/>
                </a:solidFill>
                <a:latin typeface="Montserrat"/>
                <a:ea typeface="Montserrat"/>
                <a:cs typeface="Montserrat"/>
                <a:sym typeface="Montserrat"/>
              </a:rPr>
              <a:t>We are reaching out to request an additional $475 in funding for the Globalytics Hackathon. Initially, we requested $990, but only received $150, which does not fully cover our event needs. </a:t>
            </a:r>
            <a:r>
              <a:rPr lang="en-US" sz="2236">
                <a:solidFill>
                  <a:srgbClr val="FFFFFF"/>
                </a:solidFill>
                <a:latin typeface="Montserrat"/>
                <a:ea typeface="Montserrat"/>
                <a:cs typeface="Montserrat"/>
                <a:sym typeface="Montserrat"/>
              </a:rPr>
              <a:t>This additional funding will go towards speaker gifts and prizes to recognize and appreciate our guest speakers and participants. These elements are crucial in enhancing the experience and impact of the event.</a:t>
            </a:r>
          </a:p>
        </p:txBody>
      </p:sp>
      <p:grpSp>
        <p:nvGrpSpPr>
          <p:cNvPr name="Group 30" id="30"/>
          <p:cNvGrpSpPr/>
          <p:nvPr/>
        </p:nvGrpSpPr>
        <p:grpSpPr>
          <a:xfrm rot="0">
            <a:off x="1624991" y="6053335"/>
            <a:ext cx="5979769" cy="3342175"/>
            <a:chOff x="0" y="0"/>
            <a:chExt cx="1536687" cy="858875"/>
          </a:xfrm>
        </p:grpSpPr>
        <p:sp>
          <p:nvSpPr>
            <p:cNvPr name="Freeform 31" id="31"/>
            <p:cNvSpPr/>
            <p:nvPr/>
          </p:nvSpPr>
          <p:spPr>
            <a:xfrm flipH="false" flipV="false" rot="0">
              <a:off x="0" y="0"/>
              <a:ext cx="1536687" cy="858875"/>
            </a:xfrm>
            <a:custGeom>
              <a:avLst/>
              <a:gdLst/>
              <a:ahLst/>
              <a:cxnLst/>
              <a:rect r="r" b="b" t="t" l="l"/>
              <a:pathLst>
                <a:path h="858875" w="1536687">
                  <a:moveTo>
                    <a:pt x="22010" y="0"/>
                  </a:moveTo>
                  <a:lnTo>
                    <a:pt x="1514677" y="0"/>
                  </a:lnTo>
                  <a:cubicBezTo>
                    <a:pt x="1520514" y="0"/>
                    <a:pt x="1526113" y="2319"/>
                    <a:pt x="1530240" y="6446"/>
                  </a:cubicBezTo>
                  <a:cubicBezTo>
                    <a:pt x="1534368" y="10574"/>
                    <a:pt x="1536687" y="16172"/>
                    <a:pt x="1536687" y="22010"/>
                  </a:cubicBezTo>
                  <a:lnTo>
                    <a:pt x="1536687" y="836866"/>
                  </a:lnTo>
                  <a:cubicBezTo>
                    <a:pt x="1536687" y="842703"/>
                    <a:pt x="1534368" y="848301"/>
                    <a:pt x="1530240" y="852429"/>
                  </a:cubicBezTo>
                  <a:cubicBezTo>
                    <a:pt x="1526113" y="856556"/>
                    <a:pt x="1520514" y="858875"/>
                    <a:pt x="1514677" y="858875"/>
                  </a:cubicBezTo>
                  <a:lnTo>
                    <a:pt x="22010" y="858875"/>
                  </a:lnTo>
                  <a:cubicBezTo>
                    <a:pt x="16172" y="858875"/>
                    <a:pt x="10574" y="856556"/>
                    <a:pt x="6446" y="852429"/>
                  </a:cubicBezTo>
                  <a:cubicBezTo>
                    <a:pt x="2319" y="848301"/>
                    <a:pt x="0" y="842703"/>
                    <a:pt x="0" y="836866"/>
                  </a:cubicBezTo>
                  <a:lnTo>
                    <a:pt x="0" y="22010"/>
                  </a:lnTo>
                  <a:cubicBezTo>
                    <a:pt x="0" y="16172"/>
                    <a:pt x="2319" y="10574"/>
                    <a:pt x="6446" y="6446"/>
                  </a:cubicBezTo>
                  <a:cubicBezTo>
                    <a:pt x="10574" y="2319"/>
                    <a:pt x="16172" y="0"/>
                    <a:pt x="22010" y="0"/>
                  </a:cubicBezTo>
                  <a:close/>
                </a:path>
              </a:pathLst>
            </a:custGeom>
            <a:solidFill>
              <a:srgbClr val="154165">
                <a:alpha val="50980"/>
              </a:srgbClr>
            </a:solidFill>
          </p:spPr>
        </p:sp>
        <p:sp>
          <p:nvSpPr>
            <p:cNvPr name="TextBox 32" id="32"/>
            <p:cNvSpPr txBox="true"/>
            <p:nvPr/>
          </p:nvSpPr>
          <p:spPr>
            <a:xfrm>
              <a:off x="0" y="-28575"/>
              <a:ext cx="1536687" cy="887450"/>
            </a:xfrm>
            <a:prstGeom prst="rect">
              <a:avLst/>
            </a:prstGeom>
          </p:spPr>
          <p:txBody>
            <a:bodyPr anchor="ctr" rtlCol="false" tIns="50800" lIns="50800" bIns="50800" rIns="50800"/>
            <a:lstStyle/>
            <a:p>
              <a:pPr algn="ctr">
                <a:lnSpc>
                  <a:spcPts val="2377"/>
                </a:lnSpc>
              </a:pPr>
            </a:p>
          </p:txBody>
        </p:sp>
      </p:grpSp>
      <p:sp>
        <p:nvSpPr>
          <p:cNvPr name="TextBox 33" id="33"/>
          <p:cNvSpPr txBox="true"/>
          <p:nvPr/>
        </p:nvSpPr>
        <p:spPr>
          <a:xfrm rot="0">
            <a:off x="2014216" y="6196210"/>
            <a:ext cx="5043978" cy="1490747"/>
          </a:xfrm>
          <a:prstGeom prst="rect">
            <a:avLst/>
          </a:prstGeom>
        </p:spPr>
        <p:txBody>
          <a:bodyPr anchor="t" rtlCol="false" tIns="0" lIns="0" bIns="0" rIns="0">
            <a:spAutoFit/>
          </a:bodyPr>
          <a:lstStyle/>
          <a:p>
            <a:pPr algn="ctr">
              <a:lnSpc>
                <a:spcPts val="6032"/>
              </a:lnSpc>
              <a:spcBef>
                <a:spcPct val="0"/>
              </a:spcBef>
            </a:pPr>
            <a:r>
              <a:rPr lang="en-US" b="true" sz="4309">
                <a:solidFill>
                  <a:srgbClr val="FFFFFF"/>
                </a:solidFill>
                <a:latin typeface="Garet Bold"/>
                <a:ea typeface="Garet Bold"/>
                <a:cs typeface="Garet Bold"/>
                <a:sym typeface="Garet Bold"/>
              </a:rPr>
              <a:t>Requested Amount</a:t>
            </a:r>
          </a:p>
        </p:txBody>
      </p:sp>
      <p:sp>
        <p:nvSpPr>
          <p:cNvPr name="TextBox 34" id="34"/>
          <p:cNvSpPr txBox="true"/>
          <p:nvPr/>
        </p:nvSpPr>
        <p:spPr>
          <a:xfrm rot="0">
            <a:off x="2720431" y="7915558"/>
            <a:ext cx="3788890" cy="811531"/>
          </a:xfrm>
          <a:prstGeom prst="rect">
            <a:avLst/>
          </a:prstGeom>
        </p:spPr>
        <p:txBody>
          <a:bodyPr anchor="t" rtlCol="false" tIns="0" lIns="0" bIns="0" rIns="0">
            <a:spAutoFit/>
          </a:bodyPr>
          <a:lstStyle/>
          <a:p>
            <a:pPr algn="ctr">
              <a:lnSpc>
                <a:spcPts val="6719"/>
              </a:lnSpc>
              <a:spcBef>
                <a:spcPct val="0"/>
              </a:spcBef>
            </a:pPr>
            <a:r>
              <a:rPr lang="en-US" b="true" sz="4799">
                <a:solidFill>
                  <a:srgbClr val="FFFFFF"/>
                </a:solidFill>
                <a:latin typeface="Garet Bold"/>
                <a:ea typeface="Garet Bold"/>
                <a:cs typeface="Garet Bold"/>
                <a:sym typeface="Garet Bold"/>
              </a:rPr>
              <a:t>$475</a:t>
            </a:r>
          </a:p>
        </p:txBody>
      </p:sp>
    </p:spTree>
  </p:cSld>
  <p:clrMapOvr>
    <a:masterClrMapping/>
  </p:clrMapOvr>
  <p:transition spd="slow">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6250" t="0" r="-6250" b="0"/>
            </a:stretch>
          </a:blipFill>
        </p:spPr>
      </p:sp>
      <p:grpSp>
        <p:nvGrpSpPr>
          <p:cNvPr name="Group 3" id="3"/>
          <p:cNvGrpSpPr/>
          <p:nvPr/>
        </p:nvGrpSpPr>
        <p:grpSpPr>
          <a:xfrm rot="0">
            <a:off x="3133948" y="244014"/>
            <a:ext cx="2494270" cy="2494270"/>
            <a:chOff x="0" y="0"/>
            <a:chExt cx="13716000" cy="13716000"/>
          </a:xfrm>
        </p:grpSpPr>
        <p:sp>
          <p:nvSpPr>
            <p:cNvPr name="Freeform 4" id="4"/>
            <p:cNvSpPr/>
            <p:nvPr/>
          </p:nvSpPr>
          <p:spPr>
            <a:xfrm flipH="false" flipV="false" rot="0">
              <a:off x="0" y="0"/>
              <a:ext cx="13716000" cy="13716000"/>
            </a:xfrm>
            <a:custGeom>
              <a:avLst/>
              <a:gdLst/>
              <a:ahLst/>
              <a:cxnLst/>
              <a:rect r="r" b="b" t="t" l="l"/>
              <a:pathLst>
                <a:path h="13716000" w="13716000">
                  <a:moveTo>
                    <a:pt x="6858000" y="0"/>
                  </a:moveTo>
                  <a:cubicBezTo>
                    <a:pt x="3070431" y="0"/>
                    <a:pt x="0" y="3070431"/>
                    <a:pt x="0" y="6858000"/>
                  </a:cubicBezTo>
                  <a:cubicBezTo>
                    <a:pt x="0" y="10645569"/>
                    <a:pt x="3070431" y="13716000"/>
                    <a:pt x="6858000" y="13716000"/>
                  </a:cubicBezTo>
                  <a:cubicBezTo>
                    <a:pt x="10645569" y="13716000"/>
                    <a:pt x="13716000" y="10645569"/>
                    <a:pt x="13716000" y="6858000"/>
                  </a:cubicBezTo>
                  <a:cubicBezTo>
                    <a:pt x="13716000" y="3070431"/>
                    <a:pt x="10645569" y="0"/>
                    <a:pt x="6858000" y="0"/>
                  </a:cubicBezTo>
                  <a:close/>
                </a:path>
              </a:pathLst>
            </a:custGeom>
            <a:blipFill>
              <a:blip r:embed="rId3"/>
              <a:stretch>
                <a:fillRect l="0" t="0" r="0" b="0"/>
              </a:stretch>
            </a:blipFill>
          </p:spPr>
        </p:sp>
      </p:grpSp>
      <p:grpSp>
        <p:nvGrpSpPr>
          <p:cNvPr name="Group 5" id="5"/>
          <p:cNvGrpSpPr/>
          <p:nvPr/>
        </p:nvGrpSpPr>
        <p:grpSpPr>
          <a:xfrm rot="0">
            <a:off x="12221874" y="244014"/>
            <a:ext cx="2494270" cy="2494270"/>
            <a:chOff x="0" y="0"/>
            <a:chExt cx="13716000" cy="13716000"/>
          </a:xfrm>
        </p:grpSpPr>
        <p:sp>
          <p:nvSpPr>
            <p:cNvPr name="Freeform 6" id="6"/>
            <p:cNvSpPr/>
            <p:nvPr/>
          </p:nvSpPr>
          <p:spPr>
            <a:xfrm flipH="false" flipV="false" rot="0">
              <a:off x="0" y="0"/>
              <a:ext cx="13716000" cy="13716000"/>
            </a:xfrm>
            <a:custGeom>
              <a:avLst/>
              <a:gdLst/>
              <a:ahLst/>
              <a:cxnLst/>
              <a:rect r="r" b="b" t="t" l="l"/>
              <a:pathLst>
                <a:path h="13716000" w="13716000">
                  <a:moveTo>
                    <a:pt x="6858000" y="0"/>
                  </a:moveTo>
                  <a:cubicBezTo>
                    <a:pt x="3070431" y="0"/>
                    <a:pt x="0" y="3070431"/>
                    <a:pt x="0" y="6858000"/>
                  </a:cubicBezTo>
                  <a:cubicBezTo>
                    <a:pt x="0" y="10645569"/>
                    <a:pt x="3070431" y="13716000"/>
                    <a:pt x="6858000" y="13716000"/>
                  </a:cubicBezTo>
                  <a:cubicBezTo>
                    <a:pt x="10645569" y="13716000"/>
                    <a:pt x="13716000" y="10645569"/>
                    <a:pt x="13716000" y="6858000"/>
                  </a:cubicBezTo>
                  <a:cubicBezTo>
                    <a:pt x="13716000" y="3070431"/>
                    <a:pt x="10645569" y="0"/>
                    <a:pt x="6858000" y="0"/>
                  </a:cubicBezTo>
                  <a:close/>
                </a:path>
              </a:pathLst>
            </a:custGeom>
            <a:blipFill>
              <a:blip r:embed="rId4"/>
              <a:stretch>
                <a:fillRect l="0" t="0" r="0" b="0"/>
              </a:stretch>
            </a:blipFill>
          </p:spPr>
        </p:sp>
      </p:grpSp>
      <p:sp>
        <p:nvSpPr>
          <p:cNvPr name="Freeform 7" id="7"/>
          <p:cNvSpPr/>
          <p:nvPr/>
        </p:nvSpPr>
        <p:spPr>
          <a:xfrm flipH="false" flipV="false" rot="0">
            <a:off x="3133948" y="3419475"/>
            <a:ext cx="11582195" cy="4020695"/>
          </a:xfrm>
          <a:custGeom>
            <a:avLst/>
            <a:gdLst/>
            <a:ahLst/>
            <a:cxnLst/>
            <a:rect r="r" b="b" t="t" l="l"/>
            <a:pathLst>
              <a:path h="4020695" w="11582195">
                <a:moveTo>
                  <a:pt x="0" y="0"/>
                </a:moveTo>
                <a:lnTo>
                  <a:pt x="11582195" y="0"/>
                </a:lnTo>
                <a:lnTo>
                  <a:pt x="11582195" y="4020695"/>
                </a:lnTo>
                <a:lnTo>
                  <a:pt x="0" y="4020695"/>
                </a:lnTo>
                <a:lnTo>
                  <a:pt x="0" y="0"/>
                </a:lnTo>
                <a:close/>
              </a:path>
            </a:pathLst>
          </a:custGeom>
          <a:blipFill>
            <a:blip r:embed="rId5"/>
            <a:stretch>
              <a:fillRect l="0" t="0" r="0" b="0"/>
            </a:stretch>
          </a:blipFill>
        </p:spPr>
      </p:sp>
      <p:sp>
        <p:nvSpPr>
          <p:cNvPr name="TextBox 8" id="8"/>
          <p:cNvSpPr txBox="true"/>
          <p:nvPr/>
        </p:nvSpPr>
        <p:spPr>
          <a:xfrm rot="0">
            <a:off x="5917183" y="1204263"/>
            <a:ext cx="6453634" cy="1389818"/>
          </a:xfrm>
          <a:prstGeom prst="rect">
            <a:avLst/>
          </a:prstGeom>
        </p:spPr>
        <p:txBody>
          <a:bodyPr anchor="t" rtlCol="false" tIns="0" lIns="0" bIns="0" rIns="0">
            <a:spAutoFit/>
          </a:bodyPr>
          <a:lstStyle/>
          <a:p>
            <a:pPr algn="l">
              <a:lnSpc>
                <a:spcPts val="11435"/>
              </a:lnSpc>
            </a:pPr>
            <a:r>
              <a:rPr lang="en-US" b="true" sz="8168">
                <a:solidFill>
                  <a:srgbClr val="FFFFFF"/>
                </a:solidFill>
                <a:latin typeface="Garet Bold"/>
                <a:ea typeface="Garet Bold"/>
                <a:cs typeface="Garet Bold"/>
                <a:sym typeface="Garet Bold"/>
              </a:rPr>
              <a:t>Thank You!</a:t>
            </a:r>
          </a:p>
        </p:txBody>
      </p:sp>
      <p:sp>
        <p:nvSpPr>
          <p:cNvPr name="TextBox 9" id="9"/>
          <p:cNvSpPr txBox="true"/>
          <p:nvPr/>
        </p:nvSpPr>
        <p:spPr>
          <a:xfrm rot="0">
            <a:off x="6633466" y="7765877"/>
            <a:ext cx="7965538" cy="850965"/>
          </a:xfrm>
          <a:prstGeom prst="rect">
            <a:avLst/>
          </a:prstGeom>
        </p:spPr>
        <p:txBody>
          <a:bodyPr anchor="t" rtlCol="false" tIns="0" lIns="0" bIns="0" rIns="0">
            <a:spAutoFit/>
          </a:bodyPr>
          <a:lstStyle/>
          <a:p>
            <a:pPr algn="just">
              <a:lnSpc>
                <a:spcPts val="7249"/>
              </a:lnSpc>
            </a:pPr>
            <a:r>
              <a:rPr lang="en-US" sz="4499">
                <a:solidFill>
                  <a:srgbClr val="FFFFFF"/>
                </a:solidFill>
                <a:latin typeface="Montserrat"/>
                <a:ea typeface="Montserrat"/>
                <a:cs typeface="Montserrat"/>
                <a:sym typeface="Montserrat"/>
              </a:rPr>
              <a:t>Any Questions?</a:t>
            </a:r>
          </a:p>
        </p:txBody>
      </p:sp>
    </p:spTree>
  </p:cSld>
  <p:clrMapOvr>
    <a:masterClrMapping/>
  </p:clrMapOvr>
  <p:transition spd="slow">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DAGh8sr-OeY</dc:identifier>
  <dcterms:modified xsi:type="dcterms:W3CDTF">2011-08-01T06:04:30Z</dcterms:modified>
  <cp:revision>1</cp:revision>
  <dc:title>Grant proposal</dc:title>
</cp:coreProperties>
</file>

<file path=docProps/thumbnail.jpeg>
</file>